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0" r:id="rId9"/>
    <p:sldId id="269" r:id="rId10"/>
    <p:sldId id="263" r:id="rId11"/>
    <p:sldId id="264" r:id="rId12"/>
    <p:sldId id="268" r:id="rId13"/>
    <p:sldId id="265" r:id="rId14"/>
    <p:sldId id="273" r:id="rId15"/>
    <p:sldId id="274" r:id="rId16"/>
    <p:sldId id="266" r:id="rId17"/>
    <p:sldId id="271" r:id="rId18"/>
    <p:sldId id="272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Poppins" panose="020B0604020202020204" charset="0"/>
      <p:regular r:id="rId25"/>
    </p:embeddedFont>
    <p:embeddedFont>
      <p:font typeface="Poppins Bold" panose="020B0604020202020204" charset="0"/>
      <p:regular r:id="rId26"/>
    </p:embeddedFont>
    <p:embeddedFont>
      <p:font typeface="ＭＳ Ｐゴシック" panose="020B0600070205080204" pitchFamily="34" charset="-128"/>
      <p:regular r:id="rId27"/>
    </p:embeddedFont>
    <p:embeddedFont>
      <p:font typeface="Poppins Italics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2A31F2-1243-4244-8ACC-87CE8C53C6EF}" v="4" dt="2024-04-16T06:15:30.4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1" d="100"/>
          <a:sy n="51" d="100"/>
        </p:scale>
        <p:origin x="1854" y="6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-26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 Balazon" userId="9c7b9cfcf0fc740e" providerId="LiveId" clId="{4B2A31F2-1243-4244-8ACC-87CE8C53C6EF}"/>
    <pc:docChg chg="undo custSel modSld">
      <pc:chgData name="Francis Balazon" userId="9c7b9cfcf0fc740e" providerId="LiveId" clId="{4B2A31F2-1243-4244-8ACC-87CE8C53C6EF}" dt="2024-04-16T06:15:54.188" v="35" actId="1076"/>
      <pc:docMkLst>
        <pc:docMk/>
      </pc:docMkLst>
      <pc:sldChg chg="modSp mod">
        <pc:chgData name="Francis Balazon" userId="9c7b9cfcf0fc740e" providerId="LiveId" clId="{4B2A31F2-1243-4244-8ACC-87CE8C53C6EF}" dt="2024-04-16T06:14:30.168" v="1" actId="20577"/>
        <pc:sldMkLst>
          <pc:docMk/>
          <pc:sldMk cId="0" sldId="256"/>
        </pc:sldMkLst>
        <pc:spChg chg="mod">
          <ac:chgData name="Francis Balazon" userId="9c7b9cfcf0fc740e" providerId="LiveId" clId="{4B2A31F2-1243-4244-8ACC-87CE8C53C6EF}" dt="2024-04-16T06:14:30.168" v="1" actId="20577"/>
          <ac:spMkLst>
            <pc:docMk/>
            <pc:sldMk cId="0" sldId="256"/>
            <ac:spMk id="13" creationId="{00000000-0000-0000-0000-000000000000}"/>
          </ac:spMkLst>
        </pc:spChg>
      </pc:sldChg>
      <pc:sldChg chg="addSp delSp modSp mod">
        <pc:chgData name="Francis Balazon" userId="9c7b9cfcf0fc740e" providerId="LiveId" clId="{4B2A31F2-1243-4244-8ACC-87CE8C53C6EF}" dt="2024-04-16T06:15:54.188" v="35" actId="1076"/>
        <pc:sldMkLst>
          <pc:docMk/>
          <pc:sldMk cId="0" sldId="257"/>
        </pc:sldMkLst>
        <pc:spChg chg="mod">
          <ac:chgData name="Francis Balazon" userId="9c7b9cfcf0fc740e" providerId="LiveId" clId="{4B2A31F2-1243-4244-8ACC-87CE8C53C6EF}" dt="2024-04-16T06:15:54.188" v="35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Francis Balazon" userId="9c7b9cfcf0fc740e" providerId="LiveId" clId="{4B2A31F2-1243-4244-8ACC-87CE8C53C6EF}" dt="2024-04-16T06:14:54.490" v="4" actId="1076"/>
          <ac:spMkLst>
            <pc:docMk/>
            <pc:sldMk cId="0" sldId="257"/>
            <ac:spMk id="27" creationId="{00000000-0000-0000-0000-000000000000}"/>
          </ac:spMkLst>
        </pc:spChg>
        <pc:spChg chg="del">
          <ac:chgData name="Francis Balazon" userId="9c7b9cfcf0fc740e" providerId="LiveId" clId="{4B2A31F2-1243-4244-8ACC-87CE8C53C6EF}" dt="2024-04-16T06:15:15.249" v="8" actId="478"/>
          <ac:spMkLst>
            <pc:docMk/>
            <pc:sldMk cId="0" sldId="257"/>
            <ac:spMk id="29" creationId="{00000000-0000-0000-0000-000000000000}"/>
          </ac:spMkLst>
        </pc:spChg>
        <pc:spChg chg="mod">
          <ac:chgData name="Francis Balazon" userId="9c7b9cfcf0fc740e" providerId="LiveId" clId="{4B2A31F2-1243-4244-8ACC-87CE8C53C6EF}" dt="2024-04-16T06:14:38.306" v="2" actId="20577"/>
          <ac:spMkLst>
            <pc:docMk/>
            <pc:sldMk cId="0" sldId="257"/>
            <ac:spMk id="33" creationId="{00000000-0000-0000-0000-000000000000}"/>
          </ac:spMkLst>
        </pc:spChg>
        <pc:spChg chg="add del mod">
          <ac:chgData name="Francis Balazon" userId="9c7b9cfcf0fc740e" providerId="LiveId" clId="{4B2A31F2-1243-4244-8ACC-87CE8C53C6EF}" dt="2024-04-16T06:15:23.390" v="12" actId="478"/>
          <ac:spMkLst>
            <pc:docMk/>
            <pc:sldMk cId="0" sldId="257"/>
            <ac:spMk id="34" creationId="{2D9E36F0-F3C3-05F2-3D58-863DD1E3F17D}"/>
          </ac:spMkLst>
        </pc:spChg>
        <pc:spChg chg="add mod">
          <ac:chgData name="Francis Balazon" userId="9c7b9cfcf0fc740e" providerId="LiveId" clId="{4B2A31F2-1243-4244-8ACC-87CE8C53C6EF}" dt="2024-04-16T06:15:00.183" v="5"/>
          <ac:spMkLst>
            <pc:docMk/>
            <pc:sldMk cId="0" sldId="257"/>
            <ac:spMk id="35" creationId="{90233DA8-D5FF-865F-58AA-83A4CEE22D2E}"/>
          </ac:spMkLst>
        </pc:spChg>
        <pc:spChg chg="mod">
          <ac:chgData name="Francis Balazon" userId="9c7b9cfcf0fc740e" providerId="LiveId" clId="{4B2A31F2-1243-4244-8ACC-87CE8C53C6EF}" dt="2024-04-16T06:15:30.423" v="13"/>
          <ac:spMkLst>
            <pc:docMk/>
            <pc:sldMk cId="0" sldId="257"/>
            <ac:spMk id="37" creationId="{307BCCC4-E73C-76FD-2062-E735D515DC41}"/>
          </ac:spMkLst>
        </pc:spChg>
        <pc:spChg chg="mod">
          <ac:chgData name="Francis Balazon" userId="9c7b9cfcf0fc740e" providerId="LiveId" clId="{4B2A31F2-1243-4244-8ACC-87CE8C53C6EF}" dt="2024-04-16T06:15:30.423" v="13"/>
          <ac:spMkLst>
            <pc:docMk/>
            <pc:sldMk cId="0" sldId="257"/>
            <ac:spMk id="38" creationId="{5691241C-0AF6-ED06-ED44-E63257351735}"/>
          </ac:spMkLst>
        </pc:spChg>
        <pc:spChg chg="add mod">
          <ac:chgData name="Francis Balazon" userId="9c7b9cfcf0fc740e" providerId="LiveId" clId="{4B2A31F2-1243-4244-8ACC-87CE8C53C6EF}" dt="2024-04-16T06:15:52.529" v="34" actId="20577"/>
          <ac:spMkLst>
            <pc:docMk/>
            <pc:sldMk cId="0" sldId="257"/>
            <ac:spMk id="39" creationId="{2DE880C2-F114-E039-ABBE-6A74902C7F9B}"/>
          </ac:spMkLst>
        </pc:spChg>
        <pc:spChg chg="add mod">
          <ac:chgData name="Francis Balazon" userId="9c7b9cfcf0fc740e" providerId="LiveId" clId="{4B2A31F2-1243-4244-8ACC-87CE8C53C6EF}" dt="2024-04-16T06:15:45.816" v="22" actId="20577"/>
          <ac:spMkLst>
            <pc:docMk/>
            <pc:sldMk cId="0" sldId="257"/>
            <ac:spMk id="40" creationId="{9D73BB76-4F99-BA31-13D7-857D6882250A}"/>
          </ac:spMkLst>
        </pc:spChg>
        <pc:grpChg chg="mod">
          <ac:chgData name="Francis Balazon" userId="9c7b9cfcf0fc740e" providerId="LiveId" clId="{4B2A31F2-1243-4244-8ACC-87CE8C53C6EF}" dt="2024-04-16T06:15:17.229" v="10" actId="1076"/>
          <ac:grpSpMkLst>
            <pc:docMk/>
            <pc:sldMk cId="0" sldId="257"/>
            <ac:grpSpMk id="4" creationId="{00000000-0000-0000-0000-000000000000}"/>
          </ac:grpSpMkLst>
        </pc:grpChg>
        <pc:grpChg chg="add mod">
          <ac:chgData name="Francis Balazon" userId="9c7b9cfcf0fc740e" providerId="LiveId" clId="{4B2A31F2-1243-4244-8ACC-87CE8C53C6EF}" dt="2024-04-16T06:15:40.525" v="15" actId="1076"/>
          <ac:grpSpMkLst>
            <pc:docMk/>
            <pc:sldMk cId="0" sldId="257"/>
            <ac:grpSpMk id="36" creationId="{4D9413E1-1874-2886-8EFC-1961BD130D9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38F1B-43F8-4771-BEED-76CCDC6772B2}" type="datetimeFigureOut">
              <a:rPr lang="en-PH" smtClean="0"/>
              <a:t>28/04/2024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40D969-F258-483D-90B4-D840E4A2539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7849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40D969-F258-483D-90B4-D840E4A25394}" type="slidenum">
              <a:rPr lang="en-PH" smtClean="0"/>
              <a:t>7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3945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5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15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7" Type="http://schemas.openxmlformats.org/officeDocument/2006/relationships/image" Target="../media/image2.png"/><Relationship Id="rId2" Type="http://schemas.openxmlformats.org/officeDocument/2006/relationships/image" Target="../media/image7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Relationship Id="rId15" Type="http://schemas.openxmlformats.org/officeDocument/2006/relationships/image" Target="../media/image14.png"/><Relationship Id="rId5" Type="http://schemas.openxmlformats.org/officeDocument/2006/relationships/image" Target="../media/image24.svg"/><Relationship Id="rId19" Type="http://schemas.openxmlformats.org/officeDocument/2006/relationships/image" Target="../media/image29.png"/><Relationship Id="rId14" Type="http://schemas.openxmlformats.org/officeDocument/2006/relationships/image" Target="../media/image4.png"/><Relationship Id="rId9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2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5.png"/><Relationship Id="rId5" Type="http://schemas.openxmlformats.org/officeDocument/2006/relationships/image" Target="../media/image24.svg"/><Relationship Id="rId10" Type="http://schemas.openxmlformats.org/officeDocument/2006/relationships/hyperlink" Target="https://archium.ateneo.edu/es-faculty-pubs/39/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3.svg"/><Relationship Id="rId1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9.jpg"/><Relationship Id="rId12" Type="http://schemas.openxmlformats.org/officeDocument/2006/relationships/image" Target="../media/image18.svg"/><Relationship Id="rId2" Type="http://schemas.openxmlformats.org/officeDocument/2006/relationships/image" Target="../media/image4.pn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image" Target="../media/image11.png"/><Relationship Id="rId5" Type="http://schemas.openxmlformats.org/officeDocument/2006/relationships/image" Target="../media/image3.svg"/><Relationship Id="rId15" Type="http://schemas.openxmlformats.org/officeDocument/2006/relationships/image" Target="../media/image13.png"/><Relationship Id="rId10" Type="http://schemas.openxmlformats.org/officeDocument/2006/relationships/image" Target="../media/image13.sv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2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svg"/><Relationship Id="rId7" Type="http://schemas.openxmlformats.org/officeDocument/2006/relationships/image" Target="../media/image3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32.svg"/><Relationship Id="rId5" Type="http://schemas.openxmlformats.org/officeDocument/2006/relationships/image" Target="../media/image28.svg"/><Relationship Id="rId10" Type="http://schemas.openxmlformats.org/officeDocument/2006/relationships/image" Target="../media/image18.png"/><Relationship Id="rId4" Type="http://schemas.openxmlformats.org/officeDocument/2006/relationships/image" Target="../media/image16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8.svg"/><Relationship Id="rId3" Type="http://schemas.openxmlformats.org/officeDocument/2006/relationships/image" Target="../media/image11.svg"/><Relationship Id="rId7" Type="http://schemas.openxmlformats.org/officeDocument/2006/relationships/image" Target="../media/image3.svg"/><Relationship Id="rId12" Type="http://schemas.openxmlformats.org/officeDocument/2006/relationships/image" Target="../media/image21.png"/><Relationship Id="rId17" Type="http://schemas.openxmlformats.org/officeDocument/2006/relationships/image" Target="../media/image42.svg"/><Relationship Id="rId2" Type="http://schemas.openxmlformats.org/officeDocument/2006/relationships/image" Target="../media/image6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36.svg"/><Relationship Id="rId5" Type="http://schemas.openxmlformats.org/officeDocument/2006/relationships/image" Target="../media/image7.svg"/><Relationship Id="rId15" Type="http://schemas.openxmlformats.org/officeDocument/2006/relationships/image" Target="../media/image40.svg"/><Relationship Id="rId10" Type="http://schemas.openxmlformats.org/officeDocument/2006/relationships/image" Target="../media/image20.png"/><Relationship Id="rId4" Type="http://schemas.openxmlformats.org/officeDocument/2006/relationships/image" Target="../media/image4.png"/><Relationship Id="rId9" Type="http://schemas.openxmlformats.org/officeDocument/2006/relationships/image" Target="../media/image34.sv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svg"/><Relationship Id="rId3" Type="http://schemas.openxmlformats.org/officeDocument/2006/relationships/image" Target="../media/image7.svg"/><Relationship Id="rId7" Type="http://schemas.openxmlformats.org/officeDocument/2006/relationships/image" Target="../media/image3.svg"/><Relationship Id="rId12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44.svg"/><Relationship Id="rId5" Type="http://schemas.openxmlformats.org/officeDocument/2006/relationships/image" Target="../media/image13.svg"/><Relationship Id="rId10" Type="http://schemas.openxmlformats.org/officeDocument/2006/relationships/image" Target="../media/image24.png"/><Relationship Id="rId4" Type="http://schemas.openxmlformats.org/officeDocument/2006/relationships/image" Target="../media/image7.png"/><Relationship Id="rId9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2.png"/><Relationship Id="rId3" Type="http://schemas.openxmlformats.org/officeDocument/2006/relationships/image" Target="../media/image7.png"/><Relationship Id="rId17" Type="http://schemas.openxmlformats.org/officeDocument/2006/relationships/image" Target="../media/image6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svg"/><Relationship Id="rId15" Type="http://schemas.openxmlformats.org/officeDocument/2006/relationships/image" Target="../media/image7.svg"/><Relationship Id="rId5" Type="http://schemas.openxmlformats.org/officeDocument/2006/relationships/image" Target="../media/image24.svg"/><Relationship Id="rId19" Type="http://schemas.openxmlformats.org/officeDocument/2006/relationships/image" Target="../media/image15.png"/><Relationship Id="rId14" Type="http://schemas.openxmlformats.org/officeDocument/2006/relationships/image" Target="../media/image4.png"/><Relationship Id="rId9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26.svg"/><Relationship Id="rId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759" r="-18327" b="-9867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5400000" flipH="1">
            <a:off x="-6280864" y="-4343666"/>
            <a:ext cx="14926806" cy="15972263"/>
          </a:xfrm>
          <a:custGeom>
            <a:avLst/>
            <a:gdLst/>
            <a:ahLst/>
            <a:cxnLst/>
            <a:rect l="l" t="t" r="r" b="b"/>
            <a:pathLst>
              <a:path w="14926806" h="15972263">
                <a:moveTo>
                  <a:pt x="14926806" y="0"/>
                </a:moveTo>
                <a:lnTo>
                  <a:pt x="0" y="0"/>
                </a:lnTo>
                <a:lnTo>
                  <a:pt x="0" y="15972263"/>
                </a:lnTo>
                <a:lnTo>
                  <a:pt x="14926806" y="15972263"/>
                </a:lnTo>
                <a:lnTo>
                  <a:pt x="149268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-3814565" y="6644534"/>
            <a:ext cx="6834493" cy="6797213"/>
          </a:xfrm>
          <a:custGeom>
            <a:avLst/>
            <a:gdLst/>
            <a:ahLst/>
            <a:cxnLst/>
            <a:rect l="l" t="t" r="r" b="b"/>
            <a:pathLst>
              <a:path w="6834493" h="6797213">
                <a:moveTo>
                  <a:pt x="0" y="0"/>
                </a:moveTo>
                <a:lnTo>
                  <a:pt x="6834493" y="0"/>
                </a:lnTo>
                <a:lnTo>
                  <a:pt x="6834493" y="6797214"/>
                </a:lnTo>
                <a:lnTo>
                  <a:pt x="0" y="67972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flipH="1">
            <a:off x="10319192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9931631" y="0"/>
                </a:moveTo>
                <a:lnTo>
                  <a:pt x="0" y="0"/>
                </a:lnTo>
                <a:lnTo>
                  <a:pt x="0" y="10287000"/>
                </a:lnTo>
                <a:lnTo>
                  <a:pt x="9931631" y="10287000"/>
                </a:lnTo>
                <a:lnTo>
                  <a:pt x="9931631" y="0"/>
                </a:lnTo>
                <a:close/>
              </a:path>
            </a:pathLst>
          </a:custGeom>
          <a:blipFill>
            <a:blip r:embed="rId7">
              <a:alphaModFix amt="47000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 rot="-5400000">
            <a:off x="11421179" y="-1917215"/>
            <a:ext cx="8272066" cy="8851433"/>
          </a:xfrm>
          <a:custGeom>
            <a:avLst/>
            <a:gdLst/>
            <a:ahLst/>
            <a:cxnLst/>
            <a:rect l="l" t="t" r="r" b="b"/>
            <a:pathLst>
              <a:path w="8272066" h="8851433">
                <a:moveTo>
                  <a:pt x="0" y="0"/>
                </a:moveTo>
                <a:lnTo>
                  <a:pt x="8272066" y="0"/>
                </a:lnTo>
                <a:lnTo>
                  <a:pt x="8272066" y="8851432"/>
                </a:lnTo>
                <a:lnTo>
                  <a:pt x="0" y="88514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1974751" y="6937653"/>
            <a:ext cx="4018037" cy="803820"/>
            <a:chOff x="0" y="0"/>
            <a:chExt cx="1058248" cy="2117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58248" cy="211706"/>
            </a:xfrm>
            <a:custGeom>
              <a:avLst/>
              <a:gdLst/>
              <a:ahLst/>
              <a:cxnLst/>
              <a:rect l="l" t="t" r="r" b="b"/>
              <a:pathLst>
                <a:path w="1058248" h="211706">
                  <a:moveTo>
                    <a:pt x="98266" y="0"/>
                  </a:moveTo>
                  <a:lnTo>
                    <a:pt x="959982" y="0"/>
                  </a:lnTo>
                  <a:cubicBezTo>
                    <a:pt x="986044" y="0"/>
                    <a:pt x="1011038" y="10353"/>
                    <a:pt x="1029467" y="28782"/>
                  </a:cubicBezTo>
                  <a:cubicBezTo>
                    <a:pt x="1047895" y="47210"/>
                    <a:pt x="1058248" y="72205"/>
                    <a:pt x="1058248" y="98266"/>
                  </a:cubicBezTo>
                  <a:lnTo>
                    <a:pt x="1058248" y="113439"/>
                  </a:lnTo>
                  <a:cubicBezTo>
                    <a:pt x="1058248" y="139501"/>
                    <a:pt x="1047895" y="164496"/>
                    <a:pt x="1029467" y="182924"/>
                  </a:cubicBezTo>
                  <a:cubicBezTo>
                    <a:pt x="1011038" y="201353"/>
                    <a:pt x="986044" y="211706"/>
                    <a:pt x="959982" y="211706"/>
                  </a:cubicBezTo>
                  <a:lnTo>
                    <a:pt x="98266" y="211706"/>
                  </a:lnTo>
                  <a:cubicBezTo>
                    <a:pt x="72205" y="211706"/>
                    <a:pt x="47210" y="201353"/>
                    <a:pt x="28782" y="182924"/>
                  </a:cubicBezTo>
                  <a:cubicBezTo>
                    <a:pt x="10353" y="164496"/>
                    <a:pt x="0" y="139501"/>
                    <a:pt x="0" y="113439"/>
                  </a:cubicBezTo>
                  <a:lnTo>
                    <a:pt x="0" y="98266"/>
                  </a:lnTo>
                  <a:cubicBezTo>
                    <a:pt x="0" y="72205"/>
                    <a:pt x="10353" y="47210"/>
                    <a:pt x="28782" y="28782"/>
                  </a:cubicBezTo>
                  <a:cubicBezTo>
                    <a:pt x="47210" y="10353"/>
                    <a:pt x="72205" y="0"/>
                    <a:pt x="98266" y="0"/>
                  </a:cubicBezTo>
                  <a:close/>
                </a:path>
              </a:pathLst>
            </a:custGeom>
            <a:solidFill>
              <a:srgbClr val="990000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58248" cy="2498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2788425">
            <a:off x="7956978" y="-3297160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8" y="0"/>
                </a:lnTo>
                <a:lnTo>
                  <a:pt x="5676148" y="6254710"/>
                </a:lnTo>
                <a:lnTo>
                  <a:pt x="0" y="62547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1671086" y="9258300"/>
            <a:ext cx="2697683" cy="2687873"/>
          </a:xfrm>
          <a:custGeom>
            <a:avLst/>
            <a:gdLst/>
            <a:ahLst/>
            <a:cxnLst/>
            <a:rect l="l" t="t" r="r" b="b"/>
            <a:pathLst>
              <a:path w="2697683" h="2687873">
                <a:moveTo>
                  <a:pt x="0" y="0"/>
                </a:moveTo>
                <a:lnTo>
                  <a:pt x="2697683" y="0"/>
                </a:lnTo>
                <a:lnTo>
                  <a:pt x="2697683" y="2687873"/>
                </a:lnTo>
                <a:lnTo>
                  <a:pt x="0" y="26878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Freeform 12"/>
          <p:cNvSpPr/>
          <p:nvPr/>
        </p:nvSpPr>
        <p:spPr>
          <a:xfrm>
            <a:off x="-1870653" y="-1627532"/>
            <a:ext cx="3741306" cy="3727701"/>
          </a:xfrm>
          <a:custGeom>
            <a:avLst/>
            <a:gdLst/>
            <a:ahLst/>
            <a:cxnLst/>
            <a:rect l="l" t="t" r="r" b="b"/>
            <a:pathLst>
              <a:path w="3741306" h="3727701">
                <a:moveTo>
                  <a:pt x="0" y="0"/>
                </a:moveTo>
                <a:lnTo>
                  <a:pt x="3741306" y="0"/>
                </a:lnTo>
                <a:lnTo>
                  <a:pt x="3741306" y="3727701"/>
                </a:lnTo>
                <a:lnTo>
                  <a:pt x="0" y="372770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-206713" y="1946065"/>
            <a:ext cx="8468379" cy="4739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400" dirty="0" err="1" smtClean="0">
                <a:solidFill>
                  <a:srgbClr val="990000"/>
                </a:solidFill>
                <a:latin typeface="Poppins" panose="020B0604020202020204" charset="0"/>
                <a:cs typeface="Poppins" panose="020B0604020202020204" charset="0"/>
              </a:rPr>
              <a:t>AquaGuard</a:t>
            </a:r>
            <a:r>
              <a:rPr lang="en-US" sz="4400" dirty="0" smtClean="0">
                <a:solidFill>
                  <a:srgbClr val="990000"/>
                </a:solidFill>
                <a:latin typeface="Poppins" panose="020B0604020202020204" charset="0"/>
                <a:cs typeface="Poppins" panose="020B0604020202020204" charset="0"/>
              </a:rPr>
              <a:t>:</a:t>
            </a:r>
          </a:p>
          <a:p>
            <a:pPr algn="ctr"/>
            <a:r>
              <a:rPr lang="en-US" sz="4400" dirty="0" smtClean="0">
                <a:solidFill>
                  <a:srgbClr val="990000"/>
                </a:solidFill>
                <a:latin typeface="Poppins" panose="020B0604020202020204" charset="0"/>
                <a:cs typeface="Poppins" panose="020B0604020202020204" charset="0"/>
              </a:rPr>
              <a:t>Integrated Cloud-Monitoring </a:t>
            </a:r>
            <a:r>
              <a:rPr lang="en-US" sz="4400" dirty="0">
                <a:solidFill>
                  <a:srgbClr val="990000"/>
                </a:solidFill>
                <a:latin typeface="Poppins" panose="020B0604020202020204" charset="0"/>
                <a:cs typeface="Poppins" panose="020B0604020202020204" charset="0"/>
              </a:rPr>
              <a:t>System for </a:t>
            </a:r>
            <a:r>
              <a:rPr lang="en-US" sz="4400" dirty="0" smtClean="0">
                <a:solidFill>
                  <a:srgbClr val="990000"/>
                </a:solidFill>
                <a:latin typeface="Poppins" panose="020B0604020202020204" charset="0"/>
                <a:cs typeface="Poppins" panose="020B0604020202020204" charset="0"/>
              </a:rPr>
              <a:t>Proactive </a:t>
            </a:r>
            <a:r>
              <a:rPr lang="en-US" sz="4400" dirty="0">
                <a:solidFill>
                  <a:srgbClr val="990000"/>
                </a:solidFill>
                <a:latin typeface="Poppins" panose="020B0604020202020204" charset="0"/>
                <a:cs typeface="Poppins" panose="020B0604020202020204" charset="0"/>
              </a:rPr>
              <a:t>Fish Kill Prevention Utilizing </a:t>
            </a:r>
          </a:p>
          <a:p>
            <a:pPr algn="ctr"/>
            <a:r>
              <a:rPr lang="en-US" sz="4400" dirty="0">
                <a:solidFill>
                  <a:srgbClr val="990000"/>
                </a:solidFill>
                <a:latin typeface="Poppins" panose="020B0604020202020204" charset="0"/>
                <a:cs typeface="Poppins" panose="020B0604020202020204" charset="0"/>
              </a:rPr>
              <a:t>IoT-Based Dissolved Oxygen and Contamination Level Sensors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925563" y="7048500"/>
            <a:ext cx="4018037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30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April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990104" y="1399133"/>
            <a:ext cx="13297896" cy="377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smtClean="0">
                <a:solidFill>
                  <a:srgbClr val="F7F7F7"/>
                </a:solidFill>
                <a:latin typeface="Poppins"/>
              </a:rPr>
              <a:t>Web Development </a:t>
            </a:r>
            <a:r>
              <a:rPr lang="en-US" sz="3000" b="1" dirty="0">
                <a:solidFill>
                  <a:srgbClr val="F7F7F7"/>
                </a:solidFill>
                <a:latin typeface="Poppins"/>
              </a:rPr>
              <a:t>- </a:t>
            </a:r>
            <a:r>
              <a:rPr lang="en-US" sz="3000" b="1" dirty="0" err="1" smtClean="0">
                <a:solidFill>
                  <a:srgbClr val="F7F7F7"/>
                </a:solidFill>
                <a:latin typeface="Poppins"/>
              </a:rPr>
              <a:t>Nugroho</a:t>
            </a:r>
            <a:r>
              <a:rPr lang="en-US" sz="3000" b="1" dirty="0" smtClean="0">
                <a:solidFill>
                  <a:srgbClr val="F7F7F7"/>
                </a:solidFill>
                <a:latin typeface="Poppins"/>
              </a:rPr>
              <a:t> </a:t>
            </a:r>
            <a:r>
              <a:rPr lang="en-US" sz="3000" b="1" dirty="0">
                <a:solidFill>
                  <a:srgbClr val="F7F7F7"/>
                </a:solidFill>
                <a:latin typeface="Poppins"/>
              </a:rPr>
              <a:t>et al. (2017) developed a Monitoring System for Smart Farming </a:t>
            </a:r>
            <a:r>
              <a:rPr lang="en-US" sz="3000" b="1" dirty="0" smtClean="0">
                <a:solidFill>
                  <a:srgbClr val="F7F7F7"/>
                </a:solidFill>
                <a:latin typeface="Poppins"/>
              </a:rPr>
              <a:t>using </a:t>
            </a:r>
            <a:r>
              <a:rPr lang="en-US" sz="3000" b="1" dirty="0">
                <a:solidFill>
                  <a:srgbClr val="F7F7F7"/>
                </a:solidFill>
                <a:latin typeface="Poppins"/>
              </a:rPr>
              <a:t>Progressive Web App (PWA). Unlike the project of the proponents this </a:t>
            </a:r>
            <a:r>
              <a:rPr lang="en-US" sz="3000" b="1" dirty="0" smtClean="0">
                <a:solidFill>
                  <a:srgbClr val="F7F7F7"/>
                </a:solidFill>
                <a:latin typeface="Poppins"/>
              </a:rPr>
              <a:t>focuses </a:t>
            </a:r>
            <a:r>
              <a:rPr lang="en-US" sz="3000" b="1" dirty="0">
                <a:solidFill>
                  <a:srgbClr val="F7F7F7"/>
                </a:solidFill>
                <a:latin typeface="Poppins"/>
              </a:rPr>
              <a:t>on the data collected by the sensors of the environmental conditions, soil </a:t>
            </a:r>
            <a:r>
              <a:rPr lang="en-US" sz="3000" b="1" dirty="0" smtClean="0">
                <a:solidFill>
                  <a:srgbClr val="F7F7F7"/>
                </a:solidFill>
                <a:latin typeface="Poppins"/>
              </a:rPr>
              <a:t>conditions </a:t>
            </a:r>
            <a:r>
              <a:rPr lang="en-US" sz="3000" b="1" dirty="0">
                <a:solidFill>
                  <a:srgbClr val="F7F7F7"/>
                </a:solidFill>
                <a:latin typeface="Poppins"/>
              </a:rPr>
              <a:t>and crop health. The progressive web application gave </a:t>
            </a:r>
            <a:r>
              <a:rPr lang="en-US" sz="3000" b="1" dirty="0" smtClean="0">
                <a:solidFill>
                  <a:srgbClr val="F7F7F7"/>
                </a:solidFill>
                <a:latin typeface="Poppins"/>
              </a:rPr>
              <a:t>the following benefits</a:t>
            </a:r>
            <a:r>
              <a:rPr lang="en-US" sz="3000" b="1" dirty="0">
                <a:solidFill>
                  <a:srgbClr val="F7F7F7"/>
                </a:solidFill>
                <a:latin typeface="Poppins"/>
              </a:rPr>
              <a:t>: accessibility, offline functionality, push notifications and reduced </a:t>
            </a:r>
          </a:p>
          <a:p>
            <a:pPr>
              <a:lnSpc>
                <a:spcPts val="4200"/>
              </a:lnSpc>
            </a:pPr>
            <a:r>
              <a:rPr lang="en-US" sz="3000" b="1" dirty="0">
                <a:solidFill>
                  <a:srgbClr val="F7F7F7"/>
                </a:solidFill>
                <a:latin typeface="Poppins"/>
              </a:rPr>
              <a:t>development costs.</a:t>
            </a:r>
            <a:endParaRPr lang="en-US" sz="3000" b="1" dirty="0">
              <a:solidFill>
                <a:srgbClr val="F7F7F7"/>
              </a:solidFill>
              <a:latin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dirty="0" smtClean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Related </a:t>
            </a:r>
            <a:r>
              <a:rPr lang="en-US" sz="8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Literature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956822" y="7039246"/>
            <a:ext cx="12136071" cy="2693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A system developed by </a:t>
            </a:r>
            <a:r>
              <a:rPr lang="en-US" sz="3000" b="1" dirty="0" smtClean="0">
                <a:solidFill>
                  <a:srgbClr val="F7F7F7"/>
                </a:solidFill>
                <a:latin typeface="Poppins"/>
              </a:rPr>
              <a:t>Liu et al. (2018)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which utilizes a protocol for long-range communication networks, </a:t>
            </a:r>
            <a:r>
              <a:rPr lang="en-US" sz="3000" dirty="0" err="1" smtClean="0">
                <a:solidFill>
                  <a:srgbClr val="F7F7F7"/>
                </a:solidFill>
                <a:latin typeface="Poppins"/>
              </a:rPr>
              <a:t>LoRaWAN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, a </a:t>
            </a:r>
            <a:r>
              <a:rPr lang="en-US" sz="30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Low 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Power Wide Area Networking (LPWAN) communication protocol that functions on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LoRa</a:t>
            </a:r>
            <a:r>
              <a:rPr lang="en-US" sz="30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. This study dives deep into its utilization in a water quality monitoring system.</a:t>
            </a:r>
            <a:endParaRPr lang="en-US" sz="3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956822" y="5210247"/>
            <a:ext cx="12069509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Related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-144661"/>
            <a:ext cx="13766517" cy="10732078"/>
            <a:chOff x="0" y="-38100"/>
            <a:chExt cx="3625749" cy="28265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994331" y="8946564"/>
            <a:ext cx="12136071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Conceptual Framework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Methodology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E8E133B0-00D7-61A1-50A0-ED3D70B08E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33" y="1789078"/>
            <a:ext cx="9045249" cy="6876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556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Methodology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1285E120-9116-F893-0229-9C8B18CD0F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197" y="1617673"/>
            <a:ext cx="9873787" cy="7935006"/>
          </a:xfrm>
          <a:prstGeom prst="rect">
            <a:avLst/>
          </a:prstGeom>
        </p:spPr>
      </p:pic>
      <p:sp>
        <p:nvSpPr>
          <p:cNvPr id="16" name="TextBox 9"/>
          <p:cNvSpPr txBox="1"/>
          <p:nvPr/>
        </p:nvSpPr>
        <p:spPr>
          <a:xfrm>
            <a:off x="5493545" y="9041000"/>
            <a:ext cx="12136071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8433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975317" y="5856573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493545" y="8441821"/>
            <a:ext cx="12136071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Software Development Life Cycle: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Prototype Model</a:t>
            </a:r>
            <a:endParaRPr lang="en-US" sz="3000" dirty="0">
              <a:solidFill>
                <a:srgbClr val="F7F7F7"/>
              </a:solidFill>
              <a:latin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Methodology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5" name="Picture 1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19675"/>
            <a:ext cx="12247243" cy="66345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975317" y="5856573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493545" y="8441821"/>
            <a:ext cx="12136071" cy="51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Web Interface Design</a:t>
            </a:r>
            <a:endParaRPr lang="en-US" sz="3000" dirty="0">
              <a:solidFill>
                <a:srgbClr val="F7F7F7"/>
              </a:solidFill>
              <a:latin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535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800" dirty="0" smtClean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UI/UX Draft Design</a:t>
            </a:r>
            <a:endParaRPr lang="en-US" sz="8800" dirty="0">
              <a:solidFill>
                <a:srgbClr val="F7F7F7"/>
              </a:solidFill>
              <a:latin typeface="Poppins Bold" panose="020B0604020202020204" charset="0"/>
              <a:cs typeface="Poppins Bold" panose="020B0604020202020204" charset="0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5" name="Picture 14"/>
          <p:cNvPicPr/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1703257"/>
            <a:ext cx="12247243" cy="6467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300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975317" y="5856573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17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3396065" y="3330052"/>
            <a:ext cx="4891935" cy="5116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Draft Prototype Model</a:t>
            </a:r>
            <a:endParaRPr lang="en-US" sz="3000" dirty="0">
              <a:solidFill>
                <a:srgbClr val="F7F7F7"/>
              </a:solidFill>
              <a:latin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819693" y="165028"/>
            <a:ext cx="12069509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99"/>
              </a:lnSpc>
            </a:pPr>
            <a:r>
              <a:rPr lang="en-US" sz="9000" dirty="0" smtClean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Prototype </a:t>
            </a:r>
          </a:p>
          <a:p>
            <a:pPr algn="r">
              <a:lnSpc>
                <a:spcPts val="12599"/>
              </a:lnSpc>
            </a:pPr>
            <a:r>
              <a:rPr lang="en-US" sz="9000" dirty="0" smtClean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Design</a:t>
            </a:r>
            <a:endParaRPr lang="en-US" sz="9000" dirty="0">
              <a:solidFill>
                <a:srgbClr val="F7F7F7"/>
              </a:solidFill>
              <a:latin typeface="Poppins Bold" panose="020B0604020202020204" charset="0"/>
              <a:cs typeface="Poppins Bold" panose="020B0604020202020204" charset="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pic>
        <p:nvPicPr>
          <p:cNvPr id="15" name="Picture 14"/>
          <p:cNvPicPr/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9801" y="349299"/>
            <a:ext cx="6014646" cy="9888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04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990104" y="1399133"/>
            <a:ext cx="12136071" cy="754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Barua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H. B. (2021). Data science and Machine learning in the Clouds: A Perspective for the Future.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arXiv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 (Cornell University). http://arxiv.org/pdf/2109.01661.pdf </a:t>
            </a:r>
            <a:endParaRPr lang="en-US" sz="3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7F7F7"/>
              </a:solidFill>
              <a:latin typeface="Poppins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Chiu, M., Yan, W.,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Bhat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S. A., &amp; Huang, N. (2022). Development of smart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aquaculture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farm management system using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IoT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 and AI-based surrogate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models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. Journal of Agriculture and Food Research, 9, 100357.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https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://doi.org/10.1016/j.jafr.2022.100357 </a:t>
            </a:r>
            <a:endParaRPr lang="en-US" sz="3000" dirty="0">
              <a:solidFill>
                <a:srgbClr val="F7F7F7"/>
              </a:solidFill>
              <a:latin typeface="Poppins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7F7F7"/>
              </a:solidFill>
              <a:latin typeface="Poppins"/>
            </a:endParaRP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7F7F7"/>
                </a:solidFill>
                <a:latin typeface="Poppins"/>
              </a:rPr>
              <a:t>Munir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M. S.,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Bajwa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I. S.,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Naeem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M. A., &amp;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Ramzan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B. (2018). Design and implementation of an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IoT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 system for smart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energy consumption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and smart irrigation in tunnel farming. Energies (Basel), 11(12), 3427. https://doi.org/10.3390/en11123427</a:t>
            </a:r>
            <a:endParaRPr lang="en-US" sz="3000" dirty="0">
              <a:solidFill>
                <a:srgbClr val="F7F7F7"/>
              </a:solidFill>
              <a:latin typeface="Poppins"/>
            </a:endParaRP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References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References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990104" y="1399133"/>
            <a:ext cx="12136071" cy="646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Mendoza, M. U.,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Dur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G.,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Rosana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M. R., Santos, M. D.,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Mutia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M. T. M.,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Kawit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N. S.,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Ite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M. O., Villanueva, L. S.,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Anneville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O.,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Souissi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S., &amp; Papa, R. D. S. (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n.d.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). </a:t>
            </a:r>
            <a:r>
              <a:rPr lang="en-US" sz="30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Water 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quality and weather trends preceding fish kill occurrences in Lake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Taal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 (Luzon Is., Philippines) and recommendations on its long-term monitoring. </a:t>
            </a:r>
            <a:r>
              <a:rPr lang="en-US" sz="3000" dirty="0" err="1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Archīum</a:t>
            </a:r>
            <a:r>
              <a:rPr lang="en-US" sz="30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Ateneo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. 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  <a:hlinkClick r:id="rId10"/>
              </a:rPr>
              <a:t>https://archium.ateneo.edu/es-faculty-pubs/39</a:t>
            </a:r>
            <a:r>
              <a:rPr lang="en-US" sz="30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  <a:hlinkClick r:id="rId10"/>
              </a:rPr>
              <a:t>/</a:t>
            </a:r>
            <a:endParaRPr lang="en-US" sz="3000" dirty="0" smtClean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  <a:p>
            <a:pPr>
              <a:lnSpc>
                <a:spcPts val="4200"/>
              </a:lnSpc>
            </a:pPr>
            <a:endParaRPr lang="en-US" sz="3000" dirty="0">
              <a:solidFill>
                <a:srgbClr val="F7F7F7"/>
              </a:solidFill>
              <a:latin typeface="Poppins"/>
            </a:endParaRPr>
          </a:p>
          <a:p>
            <a:pPr>
              <a:lnSpc>
                <a:spcPts val="4200"/>
              </a:lnSpc>
            </a:pPr>
            <a:r>
              <a:rPr lang="en-US" sz="3000" dirty="0" err="1">
                <a:solidFill>
                  <a:srgbClr val="F7F7F7"/>
                </a:solidFill>
                <a:latin typeface="Poppins"/>
              </a:rPr>
              <a:t>Nugroho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L. E.,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Pratama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A. G. H.,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Mustika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I. W., &amp;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Ferdiana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R. (2017). Development of monitoring system for smart farming using Progressive Web App. 2017 9th International Conference on Information Technology and Electrical Engineering (ICITEE).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doi:10.1109/iciteed.2017.8250513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References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7631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990104" y="1399133"/>
            <a:ext cx="12136071" cy="1588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Liu, X., Xiang, W., Li, Y., Li, M., &amp; Zhou, J. (2019). </a:t>
            </a:r>
            <a:r>
              <a:rPr lang="en-US" sz="30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IoT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-Based monitoring and </a:t>
            </a:r>
            <a:r>
              <a:rPr lang="en-US" sz="30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water 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environment prediction of river sections. Water, 11(6), 1228. </a:t>
            </a:r>
            <a:r>
              <a:rPr lang="en-US" sz="30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https</a:t>
            </a:r>
            <a:r>
              <a:rPr lang="en-US" sz="30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://doi.org/10.3390/w11061228</a:t>
            </a:r>
            <a:endParaRPr lang="en-US" sz="3000" dirty="0">
              <a:solidFill>
                <a:srgbClr val="F7F7F7"/>
              </a:solidFill>
              <a:latin typeface="Poppi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References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4223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96581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0" y="0"/>
                </a:lnTo>
                <a:lnTo>
                  <a:pt x="99316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 rot="-5400000" flipH="1">
            <a:off x="7304529" y="-1790787"/>
            <a:ext cx="14926806" cy="15972263"/>
          </a:xfrm>
          <a:custGeom>
            <a:avLst/>
            <a:gdLst/>
            <a:ahLst/>
            <a:cxnLst/>
            <a:rect l="l" t="t" r="r" b="b"/>
            <a:pathLst>
              <a:path w="14926806" h="15972263">
                <a:moveTo>
                  <a:pt x="14926807" y="0"/>
                </a:moveTo>
                <a:lnTo>
                  <a:pt x="0" y="0"/>
                </a:lnTo>
                <a:lnTo>
                  <a:pt x="0" y="15972263"/>
                </a:lnTo>
                <a:lnTo>
                  <a:pt x="14926807" y="15972263"/>
                </a:lnTo>
                <a:lnTo>
                  <a:pt x="14926807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171393" y="4669476"/>
            <a:ext cx="4113752" cy="1375704"/>
            <a:chOff x="0" y="0"/>
            <a:chExt cx="1083457" cy="2289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83457" cy="228921"/>
            </a:xfrm>
            <a:custGeom>
              <a:avLst/>
              <a:gdLst/>
              <a:ahLst/>
              <a:cxnLst/>
              <a:rect l="l" t="t" r="r" b="b"/>
              <a:pathLst>
                <a:path w="1083457" h="228921">
                  <a:moveTo>
                    <a:pt x="62105" y="0"/>
                  </a:moveTo>
                  <a:lnTo>
                    <a:pt x="1021353" y="0"/>
                  </a:lnTo>
                  <a:cubicBezTo>
                    <a:pt x="1055652" y="0"/>
                    <a:pt x="1083457" y="27805"/>
                    <a:pt x="1083457" y="62105"/>
                  </a:cubicBezTo>
                  <a:lnTo>
                    <a:pt x="1083457" y="166817"/>
                  </a:lnTo>
                  <a:cubicBezTo>
                    <a:pt x="1083457" y="201116"/>
                    <a:pt x="1055652" y="228921"/>
                    <a:pt x="1021353" y="228921"/>
                  </a:cubicBezTo>
                  <a:lnTo>
                    <a:pt x="62105" y="228921"/>
                  </a:lnTo>
                  <a:cubicBezTo>
                    <a:pt x="27805" y="228921"/>
                    <a:pt x="0" y="201116"/>
                    <a:pt x="0" y="166817"/>
                  </a:cubicBezTo>
                  <a:lnTo>
                    <a:pt x="0" y="62105"/>
                  </a:lnTo>
                  <a:cubicBezTo>
                    <a:pt x="0" y="27805"/>
                    <a:pt x="27805" y="0"/>
                    <a:pt x="62105" y="0"/>
                  </a:cubicBezTo>
                  <a:close/>
                </a:path>
              </a:pathLst>
            </a:custGeom>
            <a:solidFill>
              <a:srgbClr val="99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83457" cy="26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087648" y="4678848"/>
            <a:ext cx="4113752" cy="1366332"/>
            <a:chOff x="0" y="0"/>
            <a:chExt cx="1083457" cy="2289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83457" cy="228921"/>
            </a:xfrm>
            <a:custGeom>
              <a:avLst/>
              <a:gdLst/>
              <a:ahLst/>
              <a:cxnLst/>
              <a:rect l="l" t="t" r="r" b="b"/>
              <a:pathLst>
                <a:path w="1083457" h="228921">
                  <a:moveTo>
                    <a:pt x="62105" y="0"/>
                  </a:moveTo>
                  <a:lnTo>
                    <a:pt x="1021353" y="0"/>
                  </a:lnTo>
                  <a:cubicBezTo>
                    <a:pt x="1055652" y="0"/>
                    <a:pt x="1083457" y="27805"/>
                    <a:pt x="1083457" y="62105"/>
                  </a:cubicBezTo>
                  <a:lnTo>
                    <a:pt x="1083457" y="166817"/>
                  </a:lnTo>
                  <a:cubicBezTo>
                    <a:pt x="1083457" y="201116"/>
                    <a:pt x="1055652" y="228921"/>
                    <a:pt x="1021353" y="228921"/>
                  </a:cubicBezTo>
                  <a:lnTo>
                    <a:pt x="62105" y="228921"/>
                  </a:lnTo>
                  <a:cubicBezTo>
                    <a:pt x="27805" y="228921"/>
                    <a:pt x="0" y="201116"/>
                    <a:pt x="0" y="166817"/>
                  </a:cubicBezTo>
                  <a:lnTo>
                    <a:pt x="0" y="62105"/>
                  </a:lnTo>
                  <a:cubicBezTo>
                    <a:pt x="0" y="27805"/>
                    <a:pt x="27805" y="0"/>
                    <a:pt x="62105" y="0"/>
                  </a:cubicBezTo>
                  <a:close/>
                </a:path>
              </a:pathLst>
            </a:custGeom>
            <a:solidFill>
              <a:srgbClr val="99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083457" cy="26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001500" y="4678847"/>
            <a:ext cx="4113752" cy="1366331"/>
            <a:chOff x="0" y="0"/>
            <a:chExt cx="1083457" cy="22892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83457" cy="228921"/>
            </a:xfrm>
            <a:custGeom>
              <a:avLst/>
              <a:gdLst/>
              <a:ahLst/>
              <a:cxnLst/>
              <a:rect l="l" t="t" r="r" b="b"/>
              <a:pathLst>
                <a:path w="1083457" h="228921">
                  <a:moveTo>
                    <a:pt x="62105" y="0"/>
                  </a:moveTo>
                  <a:lnTo>
                    <a:pt x="1021353" y="0"/>
                  </a:lnTo>
                  <a:cubicBezTo>
                    <a:pt x="1055652" y="0"/>
                    <a:pt x="1083457" y="27805"/>
                    <a:pt x="1083457" y="62105"/>
                  </a:cubicBezTo>
                  <a:lnTo>
                    <a:pt x="1083457" y="166817"/>
                  </a:lnTo>
                  <a:cubicBezTo>
                    <a:pt x="1083457" y="201116"/>
                    <a:pt x="1055652" y="228921"/>
                    <a:pt x="1021353" y="228921"/>
                  </a:cubicBezTo>
                  <a:lnTo>
                    <a:pt x="62105" y="228921"/>
                  </a:lnTo>
                  <a:cubicBezTo>
                    <a:pt x="27805" y="228921"/>
                    <a:pt x="0" y="201116"/>
                    <a:pt x="0" y="166817"/>
                  </a:cubicBezTo>
                  <a:lnTo>
                    <a:pt x="0" y="62105"/>
                  </a:lnTo>
                  <a:cubicBezTo>
                    <a:pt x="0" y="27805"/>
                    <a:pt x="27805" y="0"/>
                    <a:pt x="62105" y="0"/>
                  </a:cubicBezTo>
                  <a:close/>
                </a:path>
              </a:pathLst>
            </a:custGeom>
            <a:solidFill>
              <a:srgbClr val="99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083457" cy="26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2837231" y="1322259"/>
            <a:ext cx="2784785" cy="2773907"/>
            <a:chOff x="0" y="0"/>
            <a:chExt cx="6502400" cy="6477000"/>
          </a:xfr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 w="28575">
              <a:solidFill>
                <a:srgbClr val="C00000"/>
              </a:solidFill>
              <a:prstDash val="solid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  <a:ln w="28575">
              <a:solidFill>
                <a:srgbClr val="C00000"/>
              </a:solidFill>
              <a:prstDash val="solid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7752131" y="1322259"/>
            <a:ext cx="2784785" cy="2773907"/>
            <a:chOff x="0" y="0"/>
            <a:chExt cx="6502400" cy="647700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7" name="Freeform 1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 w="28575">
              <a:solidFill>
                <a:srgbClr val="C00000"/>
              </a:solidFill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  <a:ln w="28575">
              <a:solidFill>
                <a:srgbClr val="C00000"/>
              </a:solidFill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665983" y="1322259"/>
            <a:ext cx="2784785" cy="2773907"/>
            <a:chOff x="0" y="0"/>
            <a:chExt cx="6502400" cy="6477000"/>
          </a:xfr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grpFill/>
            <a:ln w="28575">
              <a:solidFill>
                <a:srgbClr val="C00000"/>
              </a:solidFill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grpFill/>
            <a:ln w="28575">
              <a:solidFill>
                <a:srgbClr val="C00000"/>
              </a:solidFill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2" name="Freeform 22"/>
          <p:cNvSpPr/>
          <p:nvPr/>
        </p:nvSpPr>
        <p:spPr>
          <a:xfrm>
            <a:off x="-930724" y="5361716"/>
            <a:ext cx="2122397" cy="2114680"/>
          </a:xfrm>
          <a:custGeom>
            <a:avLst/>
            <a:gdLst/>
            <a:ahLst/>
            <a:cxnLst/>
            <a:rect l="l" t="t" r="r" b="b"/>
            <a:pathLst>
              <a:path w="2122397" h="2114680">
                <a:moveTo>
                  <a:pt x="0" y="0"/>
                </a:moveTo>
                <a:lnTo>
                  <a:pt x="2122397" y="0"/>
                </a:lnTo>
                <a:lnTo>
                  <a:pt x="2122397" y="2114680"/>
                </a:lnTo>
                <a:lnTo>
                  <a:pt x="0" y="211468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1207857">
            <a:off x="-1549215" y="6763892"/>
            <a:ext cx="6822313" cy="4988816"/>
          </a:xfrm>
          <a:custGeom>
            <a:avLst/>
            <a:gdLst/>
            <a:ahLst/>
            <a:cxnLst/>
            <a:rect l="l" t="t" r="r" b="b"/>
            <a:pathLst>
              <a:path w="6822313" h="4988816">
                <a:moveTo>
                  <a:pt x="0" y="0"/>
                </a:moveTo>
                <a:lnTo>
                  <a:pt x="6822313" y="0"/>
                </a:lnTo>
                <a:lnTo>
                  <a:pt x="6822313" y="4988816"/>
                </a:lnTo>
                <a:lnTo>
                  <a:pt x="0" y="49888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>
            <a:off x="14577060" y="6419056"/>
            <a:ext cx="4073652" cy="4629150"/>
          </a:xfrm>
          <a:custGeom>
            <a:avLst/>
            <a:gdLst/>
            <a:ahLst/>
            <a:cxnLst/>
            <a:rect l="l" t="t" r="r" b="b"/>
            <a:pathLst>
              <a:path w="4073652" h="4629150">
                <a:moveTo>
                  <a:pt x="0" y="0"/>
                </a:moveTo>
                <a:lnTo>
                  <a:pt x="4073652" y="0"/>
                </a:lnTo>
                <a:lnTo>
                  <a:pt x="4073652" y="4629150"/>
                </a:lnTo>
                <a:lnTo>
                  <a:pt x="0" y="46291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>
            <a:off x="465493" y="734963"/>
            <a:ext cx="1426395" cy="1974250"/>
          </a:xfrm>
          <a:custGeom>
            <a:avLst/>
            <a:gdLst/>
            <a:ahLst/>
            <a:cxnLst/>
            <a:rect l="l" t="t" r="r" b="b"/>
            <a:pathLst>
              <a:path w="1426395" h="1974250">
                <a:moveTo>
                  <a:pt x="0" y="0"/>
                </a:moveTo>
                <a:lnTo>
                  <a:pt x="1426395" y="0"/>
                </a:lnTo>
                <a:lnTo>
                  <a:pt x="1426395" y="1974250"/>
                </a:lnTo>
                <a:lnTo>
                  <a:pt x="0" y="19742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16613886" y="-792420"/>
            <a:ext cx="3124393" cy="3113032"/>
          </a:xfrm>
          <a:custGeom>
            <a:avLst/>
            <a:gdLst/>
            <a:ahLst/>
            <a:cxnLst/>
            <a:rect l="l" t="t" r="r" b="b"/>
            <a:pathLst>
              <a:path w="3124393" h="3113032">
                <a:moveTo>
                  <a:pt x="0" y="0"/>
                </a:moveTo>
                <a:lnTo>
                  <a:pt x="3124393" y="0"/>
                </a:lnTo>
                <a:lnTo>
                  <a:pt x="3124393" y="3113031"/>
                </a:lnTo>
                <a:lnTo>
                  <a:pt x="0" y="31130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4178455" y="7403649"/>
            <a:ext cx="10461721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9000" b="1" dirty="0">
                <a:solidFill>
                  <a:srgbClr val="000000"/>
                </a:solidFill>
                <a:latin typeface="Poppins" panose="020B0604020202020204" charset="0"/>
                <a:cs typeface="Poppins" panose="020B0604020202020204" charset="0"/>
              </a:rPr>
              <a:t>THE PROPONENTS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172748" y="4769916"/>
            <a:ext cx="4113752" cy="11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3319" dirty="0" err="1">
                <a:solidFill>
                  <a:srgbClr val="F7F7F7"/>
                </a:solidFill>
                <a:latin typeface="Poppins Bold"/>
              </a:rPr>
              <a:t>Alinsunurin</a:t>
            </a:r>
            <a:r>
              <a:rPr lang="en-US" sz="3319" dirty="0">
                <a:solidFill>
                  <a:srgbClr val="F7F7F7"/>
                </a:solidFill>
                <a:latin typeface="Poppins Bold"/>
              </a:rPr>
              <a:t>, </a:t>
            </a:r>
            <a:br>
              <a:rPr lang="en-US" sz="3319" dirty="0">
                <a:solidFill>
                  <a:srgbClr val="F7F7F7"/>
                </a:solidFill>
                <a:latin typeface="Poppins Bold"/>
              </a:rPr>
            </a:br>
            <a:r>
              <a:rPr lang="en-US" sz="3319" dirty="0">
                <a:solidFill>
                  <a:srgbClr val="F7F7F7"/>
                </a:solidFill>
                <a:latin typeface="Poppins Bold"/>
              </a:rPr>
              <a:t>Aleister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087648" y="4769916"/>
            <a:ext cx="4113752" cy="11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3319" dirty="0" err="1">
                <a:solidFill>
                  <a:srgbClr val="F7F7F7"/>
                </a:solidFill>
                <a:latin typeface="Poppins Bold"/>
              </a:rPr>
              <a:t>Laylo</a:t>
            </a:r>
            <a:r>
              <a:rPr lang="en-US" sz="3319" dirty="0">
                <a:solidFill>
                  <a:srgbClr val="F7F7F7"/>
                </a:solidFill>
                <a:latin typeface="Poppins Bold"/>
              </a:rPr>
              <a:t>, </a:t>
            </a:r>
          </a:p>
          <a:p>
            <a:pPr algn="ctr">
              <a:lnSpc>
                <a:spcPts val="4647"/>
              </a:lnSpc>
            </a:pPr>
            <a:r>
              <a:rPr lang="en-US" sz="3319" dirty="0">
                <a:solidFill>
                  <a:srgbClr val="F7F7F7"/>
                </a:solidFill>
                <a:latin typeface="Poppins Bold"/>
              </a:rPr>
              <a:t>Julius </a:t>
            </a:r>
            <a:r>
              <a:rPr lang="en-US" sz="3319" dirty="0" err="1">
                <a:solidFill>
                  <a:srgbClr val="F7F7F7"/>
                </a:solidFill>
                <a:latin typeface="Poppins Bold"/>
              </a:rPr>
              <a:t>Melwin</a:t>
            </a:r>
            <a:r>
              <a:rPr lang="en-US" sz="3319" dirty="0">
                <a:solidFill>
                  <a:srgbClr val="F7F7F7"/>
                </a:solidFill>
                <a:latin typeface="Poppins Bold"/>
              </a:rPr>
              <a:t> D.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087648" y="6319713"/>
            <a:ext cx="4113752" cy="43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606" b="1" dirty="0">
                <a:solidFill>
                  <a:srgbClr val="000000"/>
                </a:solidFill>
                <a:latin typeface="Poppins Italics"/>
              </a:rPr>
              <a:t>BSIT-NT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100187" y="4769916"/>
            <a:ext cx="3916377" cy="1151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3319" dirty="0">
                <a:solidFill>
                  <a:srgbClr val="F7F7F7"/>
                </a:solidFill>
                <a:latin typeface="Poppins Bold"/>
              </a:rPr>
              <a:t>Ramos, Allen </a:t>
            </a:r>
            <a:r>
              <a:rPr lang="en-US" sz="3319" dirty="0" err="1">
                <a:solidFill>
                  <a:srgbClr val="F7F7F7"/>
                </a:solidFill>
                <a:latin typeface="Poppins Bold"/>
              </a:rPr>
              <a:t>Eidrian</a:t>
            </a:r>
            <a:r>
              <a:rPr lang="en-US" sz="3319" dirty="0">
                <a:solidFill>
                  <a:srgbClr val="F7F7F7"/>
                </a:solidFill>
                <a:latin typeface="Poppins Bold"/>
              </a:rPr>
              <a:t> 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54186" y="6319712"/>
            <a:ext cx="3387147" cy="45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606" b="1" dirty="0">
                <a:solidFill>
                  <a:srgbClr val="000000"/>
                </a:solidFill>
                <a:latin typeface="Poppins Italics"/>
              </a:rPr>
              <a:t>BSIT-NT</a:t>
            </a:r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xmlns="" id="{90233DA8-D5FF-865F-58AA-83A4CEE22D2E}"/>
              </a:ext>
            </a:extLst>
          </p:cNvPr>
          <p:cNvSpPr txBox="1"/>
          <p:nvPr/>
        </p:nvSpPr>
        <p:spPr>
          <a:xfrm>
            <a:off x="2121296" y="6319714"/>
            <a:ext cx="4213945" cy="45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606" b="1" dirty="0">
                <a:solidFill>
                  <a:srgbClr val="000000"/>
                </a:solidFill>
                <a:latin typeface="Poppins Italics"/>
              </a:rPr>
              <a:t>BSIT-NT</a:t>
            </a:r>
          </a:p>
        </p:txBody>
      </p:sp>
      <p:grpSp>
        <p:nvGrpSpPr>
          <p:cNvPr id="36" name="Group 4">
            <a:extLst>
              <a:ext uri="{FF2B5EF4-FFF2-40B4-BE49-F238E27FC236}">
                <a16:creationId xmlns:a16="http://schemas.microsoft.com/office/drawing/2014/main" xmlns="" id="{4D9413E1-1874-2886-8EFC-1961BD130D90}"/>
              </a:ext>
            </a:extLst>
          </p:cNvPr>
          <p:cNvGrpSpPr/>
          <p:nvPr/>
        </p:nvGrpSpPr>
        <p:grpSpPr>
          <a:xfrm>
            <a:off x="7142922" y="8713894"/>
            <a:ext cx="4113752" cy="869186"/>
            <a:chOff x="0" y="0"/>
            <a:chExt cx="1083457" cy="228921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xmlns="" id="{307BCCC4-E73C-76FD-2062-E735D515DC41}"/>
                </a:ext>
              </a:extLst>
            </p:cNvPr>
            <p:cNvSpPr/>
            <p:nvPr/>
          </p:nvSpPr>
          <p:spPr>
            <a:xfrm>
              <a:off x="0" y="0"/>
              <a:ext cx="1083457" cy="228921"/>
            </a:xfrm>
            <a:custGeom>
              <a:avLst/>
              <a:gdLst/>
              <a:ahLst/>
              <a:cxnLst/>
              <a:rect l="l" t="t" r="r" b="b"/>
              <a:pathLst>
                <a:path w="1083457" h="228921">
                  <a:moveTo>
                    <a:pt x="62105" y="0"/>
                  </a:moveTo>
                  <a:lnTo>
                    <a:pt x="1021353" y="0"/>
                  </a:lnTo>
                  <a:cubicBezTo>
                    <a:pt x="1055652" y="0"/>
                    <a:pt x="1083457" y="27805"/>
                    <a:pt x="1083457" y="62105"/>
                  </a:cubicBezTo>
                  <a:lnTo>
                    <a:pt x="1083457" y="166817"/>
                  </a:lnTo>
                  <a:cubicBezTo>
                    <a:pt x="1083457" y="201116"/>
                    <a:pt x="1055652" y="228921"/>
                    <a:pt x="1021353" y="228921"/>
                  </a:cubicBezTo>
                  <a:lnTo>
                    <a:pt x="62105" y="228921"/>
                  </a:lnTo>
                  <a:cubicBezTo>
                    <a:pt x="27805" y="228921"/>
                    <a:pt x="0" y="201116"/>
                    <a:pt x="0" y="166817"/>
                  </a:cubicBezTo>
                  <a:lnTo>
                    <a:pt x="0" y="62105"/>
                  </a:lnTo>
                  <a:cubicBezTo>
                    <a:pt x="0" y="27805"/>
                    <a:pt x="27805" y="0"/>
                    <a:pt x="62105" y="0"/>
                  </a:cubicBezTo>
                  <a:close/>
                </a:path>
              </a:pathLst>
            </a:custGeom>
            <a:solidFill>
              <a:srgbClr val="99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8" name="TextBox 6">
              <a:extLst>
                <a:ext uri="{FF2B5EF4-FFF2-40B4-BE49-F238E27FC236}">
                  <a16:creationId xmlns:a16="http://schemas.microsoft.com/office/drawing/2014/main" xmlns="" id="{5691241C-0AF6-ED06-ED44-E63257351735}"/>
                </a:ext>
              </a:extLst>
            </p:cNvPr>
            <p:cNvSpPr txBox="1"/>
            <p:nvPr/>
          </p:nvSpPr>
          <p:spPr>
            <a:xfrm>
              <a:off x="0" y="-38100"/>
              <a:ext cx="1083457" cy="26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9" name="TextBox 28">
            <a:extLst>
              <a:ext uri="{FF2B5EF4-FFF2-40B4-BE49-F238E27FC236}">
                <a16:creationId xmlns:a16="http://schemas.microsoft.com/office/drawing/2014/main" xmlns="" id="{2DE880C2-F114-E039-ABBE-6A74902C7F9B}"/>
              </a:ext>
            </a:extLst>
          </p:cNvPr>
          <p:cNvSpPr txBox="1"/>
          <p:nvPr/>
        </p:nvSpPr>
        <p:spPr>
          <a:xfrm>
            <a:off x="7144277" y="8814334"/>
            <a:ext cx="4113752" cy="561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47"/>
              </a:lnSpc>
            </a:pPr>
            <a:r>
              <a:rPr lang="en-US" sz="3319" dirty="0" err="1">
                <a:solidFill>
                  <a:srgbClr val="F7F7F7"/>
                </a:solidFill>
                <a:latin typeface="Poppins Bold"/>
              </a:rPr>
              <a:t>Ryndel</a:t>
            </a:r>
            <a:r>
              <a:rPr lang="en-US" sz="3319" dirty="0">
                <a:solidFill>
                  <a:srgbClr val="F7F7F7"/>
                </a:solidFill>
                <a:latin typeface="Poppins Bold"/>
              </a:rPr>
              <a:t> </a:t>
            </a:r>
            <a:r>
              <a:rPr lang="en-US" sz="3319" dirty="0" err="1">
                <a:solidFill>
                  <a:srgbClr val="F7F7F7"/>
                </a:solidFill>
                <a:latin typeface="Poppins Bold"/>
              </a:rPr>
              <a:t>Amorado</a:t>
            </a:r>
            <a:endParaRPr lang="en-US" sz="3319" dirty="0">
              <a:solidFill>
                <a:srgbClr val="F7F7F7"/>
              </a:solidFill>
              <a:latin typeface="Poppins Bold"/>
            </a:endParaRP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xmlns="" id="{9D73BB76-4F99-BA31-13D7-857D6882250A}"/>
              </a:ext>
            </a:extLst>
          </p:cNvPr>
          <p:cNvSpPr txBox="1"/>
          <p:nvPr/>
        </p:nvSpPr>
        <p:spPr>
          <a:xfrm>
            <a:off x="7246580" y="9935516"/>
            <a:ext cx="4213945" cy="45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2606" dirty="0">
                <a:solidFill>
                  <a:srgbClr val="000000"/>
                </a:solidFill>
                <a:latin typeface="Poppins Italics"/>
              </a:rPr>
              <a:t>Adviser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493545" y="3340647"/>
            <a:ext cx="12136071" cy="6443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7F7F7"/>
                </a:solidFill>
                <a:latin typeface="Poppins"/>
              </a:rPr>
              <a:t>With numerous fish kills happening in the taal lake, different businesses suffer millions of pesos as losses because of severe water quality of the lake.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7F7F7"/>
                </a:solidFill>
                <a:latin typeface="Poppins"/>
              </a:rPr>
              <a:t>Thus, the proponents proposed a water quality monitoring system that will help detect water quality and then improve its quality with </a:t>
            </a:r>
            <a:r>
              <a:rPr lang="en-US" sz="3200" dirty="0" err="1">
                <a:solidFill>
                  <a:srgbClr val="F7F7F7"/>
                </a:solidFill>
                <a:latin typeface="Poppins"/>
              </a:rPr>
              <a:t>Anjo</a:t>
            </a:r>
            <a:r>
              <a:rPr lang="en-US" sz="3200" dirty="0">
                <a:solidFill>
                  <a:srgbClr val="F7F7F7"/>
                </a:solidFill>
                <a:latin typeface="Poppins"/>
              </a:rPr>
              <a:t> Fish Farm as it’s stakeholder.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7F7F7"/>
                </a:solidFill>
                <a:latin typeface="Poppins"/>
              </a:rPr>
              <a:t>Researchers highlight the limitations of traditional onsite measurements and stress the importance of continuous monitoring for timely detection, aligning seamlessly with the capstone project's objectives according to the study of </a:t>
            </a:r>
            <a:r>
              <a:rPr lang="en-US" sz="3200" dirty="0" err="1">
                <a:solidFill>
                  <a:srgbClr val="F7F7F7"/>
                </a:solidFill>
                <a:latin typeface="Poppins"/>
              </a:rPr>
              <a:t>Xiaodi</a:t>
            </a:r>
            <a:r>
              <a:rPr lang="en-US" sz="3200" dirty="0">
                <a:solidFill>
                  <a:srgbClr val="F7F7F7"/>
                </a:solidFill>
                <a:latin typeface="Poppins"/>
              </a:rPr>
              <a:t> et al. (2020) 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189791" y="1807194"/>
            <a:ext cx="9420163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9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Project Context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043982" flipV="1">
            <a:off x="-1337876" y="-1352660"/>
            <a:ext cx="14926806" cy="15972263"/>
          </a:xfrm>
          <a:custGeom>
            <a:avLst/>
            <a:gdLst/>
            <a:ahLst/>
            <a:cxnLst/>
            <a:rect l="l" t="t" r="r" b="b"/>
            <a:pathLst>
              <a:path w="14926806" h="15972263">
                <a:moveTo>
                  <a:pt x="0" y="15972264"/>
                </a:moveTo>
                <a:lnTo>
                  <a:pt x="14926807" y="15972264"/>
                </a:lnTo>
                <a:lnTo>
                  <a:pt x="14926807" y="0"/>
                </a:lnTo>
                <a:lnTo>
                  <a:pt x="0" y="0"/>
                </a:lnTo>
                <a:lnTo>
                  <a:pt x="0" y="1597226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464736" y="6515100"/>
            <a:ext cx="11607071" cy="10968682"/>
          </a:xfrm>
          <a:custGeom>
            <a:avLst/>
            <a:gdLst/>
            <a:ahLst/>
            <a:cxnLst/>
            <a:rect l="l" t="t" r="r" b="b"/>
            <a:pathLst>
              <a:path w="11607071" h="10968682">
                <a:moveTo>
                  <a:pt x="0" y="0"/>
                </a:moveTo>
                <a:lnTo>
                  <a:pt x="11607070" y="0"/>
                </a:lnTo>
                <a:lnTo>
                  <a:pt x="11607070" y="10968682"/>
                </a:lnTo>
                <a:lnTo>
                  <a:pt x="0" y="109686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234527" y="4951494"/>
            <a:ext cx="9805828" cy="6631191"/>
          </a:xfrm>
          <a:custGeom>
            <a:avLst/>
            <a:gdLst/>
            <a:ahLst/>
            <a:cxnLst/>
            <a:rect l="l" t="t" r="r" b="b"/>
            <a:pathLst>
              <a:path w="9805828" h="6631191">
                <a:moveTo>
                  <a:pt x="0" y="0"/>
                </a:moveTo>
                <a:lnTo>
                  <a:pt x="9805828" y="0"/>
                </a:lnTo>
                <a:lnTo>
                  <a:pt x="9805828" y="6631192"/>
                </a:lnTo>
                <a:lnTo>
                  <a:pt x="0" y="66311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911494" y="1258989"/>
            <a:ext cx="7428106" cy="25391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Purpose and Description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41093" y="1194697"/>
            <a:ext cx="7937307" cy="7513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With different human-made activities mainly aquaculture processes, the lake has been severely polluted.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The main purpose of the study is to monitor the water quality of the Taal lake in order for it to be improved drastically.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The study also aims to lessen fish kill attacks by the use of proper water quality management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Lastly the study aims to lessen the effects of aquaculture processes using advanced, technology-driven solution for sustainable aquaculture practices.</a:t>
            </a:r>
          </a:p>
        </p:txBody>
      </p:sp>
      <p:sp>
        <p:nvSpPr>
          <p:cNvPr id="7" name="Freeform 7"/>
          <p:cNvSpPr/>
          <p:nvPr/>
        </p:nvSpPr>
        <p:spPr>
          <a:xfrm>
            <a:off x="17983200" y="5753100"/>
            <a:ext cx="3426149" cy="3413690"/>
          </a:xfrm>
          <a:custGeom>
            <a:avLst/>
            <a:gdLst/>
            <a:ahLst/>
            <a:cxnLst/>
            <a:rect l="l" t="t" r="r" b="b"/>
            <a:pathLst>
              <a:path w="3426149" h="3413690">
                <a:moveTo>
                  <a:pt x="0" y="0"/>
                </a:moveTo>
                <a:lnTo>
                  <a:pt x="3426149" y="0"/>
                </a:lnTo>
                <a:lnTo>
                  <a:pt x="3426149" y="3413690"/>
                </a:lnTo>
                <a:lnTo>
                  <a:pt x="0" y="34136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-1500851" y="588609"/>
            <a:ext cx="2529551" cy="2520353"/>
          </a:xfrm>
          <a:custGeom>
            <a:avLst/>
            <a:gdLst/>
            <a:ahLst/>
            <a:cxnLst/>
            <a:rect l="l" t="t" r="r" b="b"/>
            <a:pathLst>
              <a:path w="2529551" h="2520353">
                <a:moveTo>
                  <a:pt x="0" y="0"/>
                </a:moveTo>
                <a:lnTo>
                  <a:pt x="2529551" y="0"/>
                </a:lnTo>
                <a:lnTo>
                  <a:pt x="2529551" y="2520353"/>
                </a:lnTo>
                <a:lnTo>
                  <a:pt x="0" y="25203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 rot="-1347735">
            <a:off x="-3489960" y="-3945359"/>
            <a:ext cx="9470442" cy="4640516"/>
          </a:xfrm>
          <a:custGeom>
            <a:avLst/>
            <a:gdLst/>
            <a:ahLst/>
            <a:cxnLst/>
            <a:rect l="l" t="t" r="r" b="b"/>
            <a:pathLst>
              <a:path w="9470442" h="4640516">
                <a:moveTo>
                  <a:pt x="0" y="0"/>
                </a:moveTo>
                <a:lnTo>
                  <a:pt x="9470441" y="0"/>
                </a:lnTo>
                <a:lnTo>
                  <a:pt x="9470441" y="4640516"/>
                </a:lnTo>
                <a:lnTo>
                  <a:pt x="0" y="46405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566022">
            <a:off x="-931024" y="74619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8" y="0"/>
                </a:lnTo>
                <a:lnTo>
                  <a:pt x="5676148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4965815" y="-61491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0" y="0"/>
                </a:lnTo>
                <a:lnTo>
                  <a:pt x="99316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7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10346887" flipH="1">
            <a:off x="6477914" y="-2633082"/>
            <a:ext cx="14926806" cy="15972263"/>
          </a:xfrm>
          <a:custGeom>
            <a:avLst/>
            <a:gdLst/>
            <a:ahLst/>
            <a:cxnLst/>
            <a:rect l="l" t="t" r="r" b="b"/>
            <a:pathLst>
              <a:path w="14926806" h="15972263">
                <a:moveTo>
                  <a:pt x="14926806" y="0"/>
                </a:moveTo>
                <a:lnTo>
                  <a:pt x="0" y="0"/>
                </a:lnTo>
                <a:lnTo>
                  <a:pt x="0" y="15972264"/>
                </a:lnTo>
                <a:lnTo>
                  <a:pt x="14926806" y="15972264"/>
                </a:lnTo>
                <a:lnTo>
                  <a:pt x="149268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9082160">
            <a:off x="15561916" y="4309565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10"/>
                </a:lnTo>
                <a:lnTo>
                  <a:pt x="0" y="6254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14479848" y="-1120680"/>
            <a:ext cx="6867621" cy="5082040"/>
          </a:xfrm>
          <a:custGeom>
            <a:avLst/>
            <a:gdLst/>
            <a:ahLst/>
            <a:cxnLst/>
            <a:rect l="l" t="t" r="r" b="b"/>
            <a:pathLst>
              <a:path w="6867621" h="5082040">
                <a:moveTo>
                  <a:pt x="0" y="0"/>
                </a:moveTo>
                <a:lnTo>
                  <a:pt x="6867621" y="0"/>
                </a:lnTo>
                <a:lnTo>
                  <a:pt x="6867621" y="5082040"/>
                </a:lnTo>
                <a:lnTo>
                  <a:pt x="0" y="50820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7" name="Group 7"/>
          <p:cNvGrpSpPr/>
          <p:nvPr/>
        </p:nvGrpSpPr>
        <p:grpSpPr>
          <a:xfrm>
            <a:off x="2493634" y="5018824"/>
            <a:ext cx="6072329" cy="2105876"/>
            <a:chOff x="0" y="0"/>
            <a:chExt cx="1987599" cy="2289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87599" cy="228921"/>
            </a:xfrm>
            <a:custGeom>
              <a:avLst/>
              <a:gdLst/>
              <a:ahLst/>
              <a:cxnLst/>
              <a:rect l="l" t="t" r="r" b="b"/>
              <a:pathLst>
                <a:path w="1987599" h="228921">
                  <a:moveTo>
                    <a:pt x="42073" y="0"/>
                  </a:moveTo>
                  <a:lnTo>
                    <a:pt x="1945525" y="0"/>
                  </a:lnTo>
                  <a:cubicBezTo>
                    <a:pt x="1968762" y="0"/>
                    <a:pt x="1987599" y="18837"/>
                    <a:pt x="1987599" y="42073"/>
                  </a:cubicBezTo>
                  <a:lnTo>
                    <a:pt x="1987599" y="186848"/>
                  </a:lnTo>
                  <a:cubicBezTo>
                    <a:pt x="1987599" y="210085"/>
                    <a:pt x="1968762" y="228921"/>
                    <a:pt x="1945525" y="228921"/>
                  </a:cubicBezTo>
                  <a:lnTo>
                    <a:pt x="42073" y="228921"/>
                  </a:lnTo>
                  <a:cubicBezTo>
                    <a:pt x="18837" y="228921"/>
                    <a:pt x="0" y="210085"/>
                    <a:pt x="0" y="186848"/>
                  </a:cubicBezTo>
                  <a:lnTo>
                    <a:pt x="0" y="42073"/>
                  </a:lnTo>
                  <a:cubicBezTo>
                    <a:pt x="0" y="18837"/>
                    <a:pt x="18837" y="0"/>
                    <a:pt x="42073" y="0"/>
                  </a:cubicBezTo>
                  <a:close/>
                </a:path>
              </a:pathLst>
            </a:custGeom>
            <a:solidFill>
              <a:srgbClr val="99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987599" cy="26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526237" y="4458799"/>
            <a:ext cx="1388283" cy="1938266"/>
          </a:xfrm>
          <a:custGeom>
            <a:avLst/>
            <a:gdLst/>
            <a:ahLst/>
            <a:cxnLst/>
            <a:rect l="l" t="t" r="r" b="b"/>
            <a:pathLst>
              <a:path w="1388283" h="1938266">
                <a:moveTo>
                  <a:pt x="0" y="0"/>
                </a:moveTo>
                <a:lnTo>
                  <a:pt x="1388283" y="0"/>
                </a:lnTo>
                <a:lnTo>
                  <a:pt x="1388283" y="1938267"/>
                </a:lnTo>
                <a:lnTo>
                  <a:pt x="0" y="19382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0905152" y="5041613"/>
            <a:ext cx="6072329" cy="2060297"/>
            <a:chOff x="0" y="0"/>
            <a:chExt cx="1987599" cy="22892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987599" cy="228921"/>
            </a:xfrm>
            <a:custGeom>
              <a:avLst/>
              <a:gdLst/>
              <a:ahLst/>
              <a:cxnLst/>
              <a:rect l="l" t="t" r="r" b="b"/>
              <a:pathLst>
                <a:path w="1987599" h="228921">
                  <a:moveTo>
                    <a:pt x="42073" y="0"/>
                  </a:moveTo>
                  <a:lnTo>
                    <a:pt x="1945525" y="0"/>
                  </a:lnTo>
                  <a:cubicBezTo>
                    <a:pt x="1968762" y="0"/>
                    <a:pt x="1987599" y="18837"/>
                    <a:pt x="1987599" y="42073"/>
                  </a:cubicBezTo>
                  <a:lnTo>
                    <a:pt x="1987599" y="186848"/>
                  </a:lnTo>
                  <a:cubicBezTo>
                    <a:pt x="1987599" y="210085"/>
                    <a:pt x="1968762" y="228921"/>
                    <a:pt x="1945525" y="228921"/>
                  </a:cubicBezTo>
                  <a:lnTo>
                    <a:pt x="42073" y="228921"/>
                  </a:lnTo>
                  <a:cubicBezTo>
                    <a:pt x="18837" y="228921"/>
                    <a:pt x="0" y="210085"/>
                    <a:pt x="0" y="186848"/>
                  </a:cubicBezTo>
                  <a:lnTo>
                    <a:pt x="0" y="42073"/>
                  </a:lnTo>
                  <a:cubicBezTo>
                    <a:pt x="0" y="18837"/>
                    <a:pt x="18837" y="0"/>
                    <a:pt x="42073" y="0"/>
                  </a:cubicBezTo>
                  <a:close/>
                </a:path>
              </a:pathLst>
            </a:custGeom>
            <a:solidFill>
              <a:srgbClr val="99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987599" cy="26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585310" y="7684724"/>
            <a:ext cx="6072329" cy="2105875"/>
            <a:chOff x="0" y="0"/>
            <a:chExt cx="1987599" cy="22892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87599" cy="228921"/>
            </a:xfrm>
            <a:custGeom>
              <a:avLst/>
              <a:gdLst/>
              <a:ahLst/>
              <a:cxnLst/>
              <a:rect l="l" t="t" r="r" b="b"/>
              <a:pathLst>
                <a:path w="1987599" h="228921">
                  <a:moveTo>
                    <a:pt x="42073" y="0"/>
                  </a:moveTo>
                  <a:lnTo>
                    <a:pt x="1945525" y="0"/>
                  </a:lnTo>
                  <a:cubicBezTo>
                    <a:pt x="1968762" y="0"/>
                    <a:pt x="1987599" y="18837"/>
                    <a:pt x="1987599" y="42073"/>
                  </a:cubicBezTo>
                  <a:lnTo>
                    <a:pt x="1987599" y="186848"/>
                  </a:lnTo>
                  <a:cubicBezTo>
                    <a:pt x="1987599" y="210085"/>
                    <a:pt x="1968762" y="228921"/>
                    <a:pt x="1945525" y="228921"/>
                  </a:cubicBezTo>
                  <a:lnTo>
                    <a:pt x="42073" y="228921"/>
                  </a:lnTo>
                  <a:cubicBezTo>
                    <a:pt x="18837" y="228921"/>
                    <a:pt x="0" y="210085"/>
                    <a:pt x="0" y="186848"/>
                  </a:cubicBezTo>
                  <a:lnTo>
                    <a:pt x="0" y="42073"/>
                  </a:lnTo>
                  <a:cubicBezTo>
                    <a:pt x="0" y="18837"/>
                    <a:pt x="18837" y="0"/>
                    <a:pt x="42073" y="0"/>
                  </a:cubicBezTo>
                  <a:close/>
                </a:path>
              </a:pathLst>
            </a:custGeom>
            <a:solidFill>
              <a:srgbClr val="990000"/>
            </a:solidFill>
            <a:ln w="2857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 dirty="0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987599" cy="2670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flipH="1">
            <a:off x="5924751" y="7124700"/>
            <a:ext cx="1081444" cy="1821380"/>
          </a:xfrm>
          <a:custGeom>
            <a:avLst/>
            <a:gdLst/>
            <a:ahLst/>
            <a:cxnLst/>
            <a:rect l="l" t="t" r="r" b="b"/>
            <a:pathLst>
              <a:path w="1081444" h="1821380">
                <a:moveTo>
                  <a:pt x="1081445" y="0"/>
                </a:moveTo>
                <a:lnTo>
                  <a:pt x="0" y="0"/>
                </a:lnTo>
                <a:lnTo>
                  <a:pt x="0" y="1821380"/>
                </a:lnTo>
                <a:lnTo>
                  <a:pt x="1081445" y="1821380"/>
                </a:lnTo>
                <a:lnTo>
                  <a:pt x="108144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0215075" y="4576758"/>
            <a:ext cx="1206571" cy="1938266"/>
          </a:xfrm>
          <a:custGeom>
            <a:avLst/>
            <a:gdLst/>
            <a:ahLst/>
            <a:cxnLst/>
            <a:rect l="l" t="t" r="r" b="b"/>
            <a:pathLst>
              <a:path w="1206571" h="1938266">
                <a:moveTo>
                  <a:pt x="0" y="0"/>
                </a:moveTo>
                <a:lnTo>
                  <a:pt x="1206571" y="0"/>
                </a:lnTo>
                <a:lnTo>
                  <a:pt x="1206571" y="1938267"/>
                </a:lnTo>
                <a:lnTo>
                  <a:pt x="0" y="193826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 rot="-2859660">
            <a:off x="-4851100" y="-783558"/>
            <a:ext cx="9702200" cy="5142166"/>
          </a:xfrm>
          <a:custGeom>
            <a:avLst/>
            <a:gdLst/>
            <a:ahLst/>
            <a:cxnLst/>
            <a:rect l="l" t="t" r="r" b="b"/>
            <a:pathLst>
              <a:path w="9702200" h="5142166">
                <a:moveTo>
                  <a:pt x="0" y="0"/>
                </a:moveTo>
                <a:lnTo>
                  <a:pt x="9702200" y="0"/>
                </a:lnTo>
                <a:lnTo>
                  <a:pt x="9702200" y="5142166"/>
                </a:lnTo>
                <a:lnTo>
                  <a:pt x="0" y="514216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4539210" y="838200"/>
            <a:ext cx="9209580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10000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Objectives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529560" y="2476500"/>
            <a:ext cx="11228880" cy="212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Poppins"/>
              </a:rPr>
              <a:t> The main objective of this project is to create an integrated system that can monitor water quality in real-time. This system will use IoT devices, sensors, and cloud integration.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020901" y="5102477"/>
            <a:ext cx="5545061" cy="187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dirty="0">
                <a:solidFill>
                  <a:srgbClr val="F7F7F7"/>
                </a:solidFill>
                <a:latin typeface="Poppins"/>
              </a:rPr>
              <a:t>Objective 1: Develop an integrated cloud-monitoring system for real-time water quality analysis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271668" y="5134132"/>
            <a:ext cx="5573011" cy="187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dirty="0">
                <a:solidFill>
                  <a:srgbClr val="F7F7F7"/>
                </a:solidFill>
                <a:latin typeface="Poppins"/>
              </a:rPr>
              <a:t>Objective 2: Improve decision-making and data management for sustainable fish farm practices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006196" y="7768378"/>
            <a:ext cx="5573011" cy="1875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9"/>
              </a:lnSpc>
            </a:pPr>
            <a:r>
              <a:rPr lang="en-US" sz="2671" dirty="0">
                <a:solidFill>
                  <a:srgbClr val="F7F7F7"/>
                </a:solidFill>
                <a:latin typeface="Poppins"/>
              </a:rPr>
              <a:t>Objectives 3: Implement proactive alerts and strategies for optimal maintenance of water quality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31801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1235135" y="-1471264"/>
            <a:ext cx="3124393" cy="3113032"/>
          </a:xfrm>
          <a:custGeom>
            <a:avLst/>
            <a:gdLst/>
            <a:ahLst/>
            <a:cxnLst/>
            <a:rect l="l" t="t" r="r" b="b"/>
            <a:pathLst>
              <a:path w="3124393" h="3113032">
                <a:moveTo>
                  <a:pt x="0" y="0"/>
                </a:moveTo>
                <a:lnTo>
                  <a:pt x="3124393" y="0"/>
                </a:lnTo>
                <a:lnTo>
                  <a:pt x="3124393" y="3113032"/>
                </a:lnTo>
                <a:lnTo>
                  <a:pt x="0" y="31130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 rot="9799152" flipH="1">
            <a:off x="6671271" y="-4042782"/>
            <a:ext cx="14926806" cy="15972263"/>
          </a:xfrm>
          <a:custGeom>
            <a:avLst/>
            <a:gdLst/>
            <a:ahLst/>
            <a:cxnLst/>
            <a:rect l="l" t="t" r="r" b="b"/>
            <a:pathLst>
              <a:path w="14926806" h="15972263">
                <a:moveTo>
                  <a:pt x="14926806" y="0"/>
                </a:moveTo>
                <a:lnTo>
                  <a:pt x="0" y="0"/>
                </a:lnTo>
                <a:lnTo>
                  <a:pt x="0" y="15972264"/>
                </a:lnTo>
                <a:lnTo>
                  <a:pt x="14926806" y="15972264"/>
                </a:lnTo>
                <a:lnTo>
                  <a:pt x="1492680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 rot="-332686">
            <a:off x="10823154" y="6674323"/>
            <a:ext cx="10983544" cy="5381937"/>
          </a:xfrm>
          <a:custGeom>
            <a:avLst/>
            <a:gdLst/>
            <a:ahLst/>
            <a:cxnLst/>
            <a:rect l="l" t="t" r="r" b="b"/>
            <a:pathLst>
              <a:path w="10983544" h="5381937">
                <a:moveTo>
                  <a:pt x="0" y="0"/>
                </a:moveTo>
                <a:lnTo>
                  <a:pt x="10983544" y="0"/>
                </a:lnTo>
                <a:lnTo>
                  <a:pt x="10983544" y="5381937"/>
                </a:lnTo>
                <a:lnTo>
                  <a:pt x="0" y="5381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11659374" y="4721177"/>
            <a:ext cx="6234545" cy="4114800"/>
          </a:xfrm>
          <a:custGeom>
            <a:avLst/>
            <a:gdLst/>
            <a:ahLst/>
            <a:cxnLst/>
            <a:rect l="l" t="t" r="r" b="b"/>
            <a:pathLst>
              <a:path w="6234545" h="4114800">
                <a:moveTo>
                  <a:pt x="0" y="0"/>
                </a:moveTo>
                <a:lnTo>
                  <a:pt x="6234545" y="0"/>
                </a:lnTo>
                <a:lnTo>
                  <a:pt x="62345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1537708" y="1921989"/>
            <a:ext cx="6750292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7200" dirty="0">
                <a:solidFill>
                  <a:srgbClr val="000000"/>
                </a:solidFill>
                <a:latin typeface="Poppins Bold" panose="020B0604020202020204" charset="0"/>
                <a:cs typeface="Poppins Bold" panose="020B0604020202020204" charset="0"/>
              </a:rPr>
              <a:t>Scope and Limitations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800100" y="2025262"/>
            <a:ext cx="4475222" cy="2872448"/>
            <a:chOff x="0" y="0"/>
            <a:chExt cx="1651026" cy="10597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51026" cy="1059721"/>
            </a:xfrm>
            <a:custGeom>
              <a:avLst/>
              <a:gdLst/>
              <a:ahLst/>
              <a:cxnLst/>
              <a:rect l="l" t="t" r="r" b="b"/>
              <a:pathLst>
                <a:path w="1651026" h="1059721">
                  <a:moveTo>
                    <a:pt x="57088" y="0"/>
                  </a:moveTo>
                  <a:lnTo>
                    <a:pt x="1593938" y="0"/>
                  </a:lnTo>
                  <a:cubicBezTo>
                    <a:pt x="1609079" y="0"/>
                    <a:pt x="1623599" y="6015"/>
                    <a:pt x="1634305" y="16721"/>
                  </a:cubicBezTo>
                  <a:cubicBezTo>
                    <a:pt x="1645012" y="27427"/>
                    <a:pt x="1651026" y="41948"/>
                    <a:pt x="1651026" y="57088"/>
                  </a:cubicBezTo>
                  <a:lnTo>
                    <a:pt x="1651026" y="1002633"/>
                  </a:lnTo>
                  <a:cubicBezTo>
                    <a:pt x="1651026" y="1034161"/>
                    <a:pt x="1625467" y="1059721"/>
                    <a:pt x="1593938" y="1059721"/>
                  </a:cubicBezTo>
                  <a:lnTo>
                    <a:pt x="57088" y="1059721"/>
                  </a:lnTo>
                  <a:cubicBezTo>
                    <a:pt x="25559" y="1059721"/>
                    <a:pt x="0" y="1034161"/>
                    <a:pt x="0" y="1002633"/>
                  </a:cubicBezTo>
                  <a:lnTo>
                    <a:pt x="0" y="57088"/>
                  </a:lnTo>
                  <a:cubicBezTo>
                    <a:pt x="0" y="25559"/>
                    <a:pt x="25559" y="0"/>
                    <a:pt x="57088" y="0"/>
                  </a:cubicBezTo>
                  <a:close/>
                </a:path>
              </a:pathLst>
            </a:custGeom>
            <a:solidFill>
              <a:srgbClr val="990000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651026" cy="1097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82889" y="1641768"/>
            <a:ext cx="3509643" cy="766989"/>
            <a:chOff x="0" y="0"/>
            <a:chExt cx="1294799" cy="28296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4799" cy="282962"/>
            </a:xfrm>
            <a:custGeom>
              <a:avLst/>
              <a:gdLst/>
              <a:ahLst/>
              <a:cxnLst/>
              <a:rect l="l" t="t" r="r" b="b"/>
              <a:pathLst>
                <a:path w="1294799" h="282962">
                  <a:moveTo>
                    <a:pt x="72795" y="0"/>
                  </a:moveTo>
                  <a:lnTo>
                    <a:pt x="1222004" y="0"/>
                  </a:lnTo>
                  <a:cubicBezTo>
                    <a:pt x="1241311" y="0"/>
                    <a:pt x="1259826" y="7669"/>
                    <a:pt x="1273478" y="21321"/>
                  </a:cubicBezTo>
                  <a:cubicBezTo>
                    <a:pt x="1287129" y="34973"/>
                    <a:pt x="1294799" y="53488"/>
                    <a:pt x="1294799" y="72795"/>
                  </a:cubicBezTo>
                  <a:lnTo>
                    <a:pt x="1294799" y="210167"/>
                  </a:lnTo>
                  <a:cubicBezTo>
                    <a:pt x="1294799" y="229474"/>
                    <a:pt x="1287129" y="247989"/>
                    <a:pt x="1273478" y="261641"/>
                  </a:cubicBezTo>
                  <a:cubicBezTo>
                    <a:pt x="1259826" y="275293"/>
                    <a:pt x="1241311" y="282962"/>
                    <a:pt x="1222004" y="282962"/>
                  </a:cubicBezTo>
                  <a:lnTo>
                    <a:pt x="72795" y="282962"/>
                  </a:lnTo>
                  <a:cubicBezTo>
                    <a:pt x="53488" y="282962"/>
                    <a:pt x="34973" y="275293"/>
                    <a:pt x="21321" y="261641"/>
                  </a:cubicBezTo>
                  <a:cubicBezTo>
                    <a:pt x="7669" y="247989"/>
                    <a:pt x="0" y="229474"/>
                    <a:pt x="0" y="210167"/>
                  </a:cubicBezTo>
                  <a:lnTo>
                    <a:pt x="0" y="72795"/>
                  </a:lnTo>
                  <a:cubicBezTo>
                    <a:pt x="0" y="53488"/>
                    <a:pt x="7669" y="34973"/>
                    <a:pt x="21321" y="21321"/>
                  </a:cubicBezTo>
                  <a:cubicBezTo>
                    <a:pt x="34973" y="7669"/>
                    <a:pt x="53488" y="0"/>
                    <a:pt x="72795" y="0"/>
                  </a:cubicBezTo>
                  <a:close/>
                </a:path>
              </a:pathLst>
            </a:custGeom>
            <a:solidFill>
              <a:srgbClr val="F7F7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294799" cy="321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52393" y="1761261"/>
            <a:ext cx="3440140" cy="451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sz="2516">
                <a:solidFill>
                  <a:srgbClr val="990000"/>
                </a:solidFill>
                <a:latin typeface="Poppins Bold"/>
              </a:rPr>
              <a:t>Scope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52393" y="2831715"/>
            <a:ext cx="3370637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 dirty="0" smtClean="0">
                <a:solidFill>
                  <a:srgbClr val="FFFFFF"/>
                </a:solidFill>
                <a:latin typeface="Poppins"/>
              </a:rPr>
              <a:t>Monitor the water quality of the Fish Farm located at </a:t>
            </a:r>
            <a:r>
              <a:rPr lang="en-US" sz="2230" dirty="0" err="1" smtClean="0">
                <a:solidFill>
                  <a:srgbClr val="FFFFFF"/>
                </a:solidFill>
                <a:latin typeface="Poppins"/>
              </a:rPr>
              <a:t>Taal</a:t>
            </a:r>
            <a:r>
              <a:rPr lang="en-US" sz="2230" dirty="0" smtClean="0">
                <a:solidFill>
                  <a:srgbClr val="FFFFFF"/>
                </a:solidFill>
                <a:latin typeface="Poppins"/>
              </a:rPr>
              <a:t> Lake</a:t>
            </a:r>
            <a:endParaRPr lang="en-US" sz="2230" dirty="0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5926852" y="2025262"/>
            <a:ext cx="4475222" cy="2872448"/>
            <a:chOff x="0" y="0"/>
            <a:chExt cx="1651026" cy="10597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51026" cy="1059721"/>
            </a:xfrm>
            <a:custGeom>
              <a:avLst/>
              <a:gdLst/>
              <a:ahLst/>
              <a:cxnLst/>
              <a:rect l="l" t="t" r="r" b="b"/>
              <a:pathLst>
                <a:path w="1651026" h="1059721">
                  <a:moveTo>
                    <a:pt x="57088" y="0"/>
                  </a:moveTo>
                  <a:lnTo>
                    <a:pt x="1593938" y="0"/>
                  </a:lnTo>
                  <a:cubicBezTo>
                    <a:pt x="1609079" y="0"/>
                    <a:pt x="1623599" y="6015"/>
                    <a:pt x="1634305" y="16721"/>
                  </a:cubicBezTo>
                  <a:cubicBezTo>
                    <a:pt x="1645012" y="27427"/>
                    <a:pt x="1651026" y="41948"/>
                    <a:pt x="1651026" y="57088"/>
                  </a:cubicBezTo>
                  <a:lnTo>
                    <a:pt x="1651026" y="1002633"/>
                  </a:lnTo>
                  <a:cubicBezTo>
                    <a:pt x="1651026" y="1034161"/>
                    <a:pt x="1625467" y="1059721"/>
                    <a:pt x="1593938" y="1059721"/>
                  </a:cubicBezTo>
                  <a:lnTo>
                    <a:pt x="57088" y="1059721"/>
                  </a:lnTo>
                  <a:cubicBezTo>
                    <a:pt x="25559" y="1059721"/>
                    <a:pt x="0" y="1034161"/>
                    <a:pt x="0" y="1002633"/>
                  </a:cubicBezTo>
                  <a:lnTo>
                    <a:pt x="0" y="57088"/>
                  </a:lnTo>
                  <a:cubicBezTo>
                    <a:pt x="0" y="25559"/>
                    <a:pt x="25559" y="0"/>
                    <a:pt x="57088" y="0"/>
                  </a:cubicBezTo>
                  <a:close/>
                </a:path>
              </a:pathLst>
            </a:custGeom>
            <a:solidFill>
              <a:srgbClr val="990000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651026" cy="1097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409641" y="1641768"/>
            <a:ext cx="3509643" cy="766989"/>
            <a:chOff x="0" y="0"/>
            <a:chExt cx="1294799" cy="28296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94799" cy="282962"/>
            </a:xfrm>
            <a:custGeom>
              <a:avLst/>
              <a:gdLst/>
              <a:ahLst/>
              <a:cxnLst/>
              <a:rect l="l" t="t" r="r" b="b"/>
              <a:pathLst>
                <a:path w="1294799" h="282962">
                  <a:moveTo>
                    <a:pt x="72795" y="0"/>
                  </a:moveTo>
                  <a:lnTo>
                    <a:pt x="1222004" y="0"/>
                  </a:lnTo>
                  <a:cubicBezTo>
                    <a:pt x="1241311" y="0"/>
                    <a:pt x="1259826" y="7669"/>
                    <a:pt x="1273478" y="21321"/>
                  </a:cubicBezTo>
                  <a:cubicBezTo>
                    <a:pt x="1287129" y="34973"/>
                    <a:pt x="1294799" y="53488"/>
                    <a:pt x="1294799" y="72795"/>
                  </a:cubicBezTo>
                  <a:lnTo>
                    <a:pt x="1294799" y="210167"/>
                  </a:lnTo>
                  <a:cubicBezTo>
                    <a:pt x="1294799" y="229474"/>
                    <a:pt x="1287129" y="247989"/>
                    <a:pt x="1273478" y="261641"/>
                  </a:cubicBezTo>
                  <a:cubicBezTo>
                    <a:pt x="1259826" y="275293"/>
                    <a:pt x="1241311" y="282962"/>
                    <a:pt x="1222004" y="282962"/>
                  </a:cubicBezTo>
                  <a:lnTo>
                    <a:pt x="72795" y="282962"/>
                  </a:lnTo>
                  <a:cubicBezTo>
                    <a:pt x="53488" y="282962"/>
                    <a:pt x="34973" y="275293"/>
                    <a:pt x="21321" y="261641"/>
                  </a:cubicBezTo>
                  <a:cubicBezTo>
                    <a:pt x="7669" y="247989"/>
                    <a:pt x="0" y="229474"/>
                    <a:pt x="0" y="210167"/>
                  </a:cubicBezTo>
                  <a:lnTo>
                    <a:pt x="0" y="72795"/>
                  </a:lnTo>
                  <a:cubicBezTo>
                    <a:pt x="0" y="53488"/>
                    <a:pt x="7669" y="34973"/>
                    <a:pt x="21321" y="21321"/>
                  </a:cubicBezTo>
                  <a:cubicBezTo>
                    <a:pt x="34973" y="7669"/>
                    <a:pt x="53488" y="0"/>
                    <a:pt x="72795" y="0"/>
                  </a:cubicBezTo>
                  <a:close/>
                </a:path>
              </a:pathLst>
            </a:custGeom>
            <a:solidFill>
              <a:srgbClr val="F7F7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294799" cy="321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408643" y="1761261"/>
            <a:ext cx="3441138" cy="451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sz="2516">
                <a:solidFill>
                  <a:srgbClr val="990000"/>
                </a:solidFill>
                <a:latin typeface="Poppins Bold"/>
              </a:rPr>
              <a:t>Scope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43893" y="2884066"/>
            <a:ext cx="3370637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 dirty="0" smtClean="0">
                <a:solidFill>
                  <a:srgbClr val="FFFFFF"/>
                </a:solidFill>
                <a:latin typeface="Poppins"/>
              </a:rPr>
              <a:t>SMS alert system implementation based on Sensor Data.</a:t>
            </a:r>
            <a:endParaRPr lang="en-US" sz="2230" dirty="0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800100" y="5772784"/>
            <a:ext cx="4475222" cy="2872448"/>
            <a:chOff x="0" y="0"/>
            <a:chExt cx="1651026" cy="105972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51026" cy="1059721"/>
            </a:xfrm>
            <a:custGeom>
              <a:avLst/>
              <a:gdLst/>
              <a:ahLst/>
              <a:cxnLst/>
              <a:rect l="l" t="t" r="r" b="b"/>
              <a:pathLst>
                <a:path w="1651026" h="1059721">
                  <a:moveTo>
                    <a:pt x="57088" y="0"/>
                  </a:moveTo>
                  <a:lnTo>
                    <a:pt x="1593938" y="0"/>
                  </a:lnTo>
                  <a:cubicBezTo>
                    <a:pt x="1609079" y="0"/>
                    <a:pt x="1623599" y="6015"/>
                    <a:pt x="1634305" y="16721"/>
                  </a:cubicBezTo>
                  <a:cubicBezTo>
                    <a:pt x="1645012" y="27427"/>
                    <a:pt x="1651026" y="41948"/>
                    <a:pt x="1651026" y="57088"/>
                  </a:cubicBezTo>
                  <a:lnTo>
                    <a:pt x="1651026" y="1002633"/>
                  </a:lnTo>
                  <a:cubicBezTo>
                    <a:pt x="1651026" y="1034161"/>
                    <a:pt x="1625467" y="1059721"/>
                    <a:pt x="1593938" y="1059721"/>
                  </a:cubicBezTo>
                  <a:lnTo>
                    <a:pt x="57088" y="1059721"/>
                  </a:lnTo>
                  <a:cubicBezTo>
                    <a:pt x="25559" y="1059721"/>
                    <a:pt x="0" y="1034161"/>
                    <a:pt x="0" y="1002633"/>
                  </a:cubicBezTo>
                  <a:lnTo>
                    <a:pt x="0" y="57088"/>
                  </a:lnTo>
                  <a:cubicBezTo>
                    <a:pt x="0" y="25559"/>
                    <a:pt x="25559" y="0"/>
                    <a:pt x="57088" y="0"/>
                  </a:cubicBezTo>
                  <a:close/>
                </a:path>
              </a:pathLst>
            </a:custGeom>
            <a:solidFill>
              <a:srgbClr val="990000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1651026" cy="1097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82889" y="5389290"/>
            <a:ext cx="3509643" cy="766989"/>
            <a:chOff x="0" y="0"/>
            <a:chExt cx="1294799" cy="28296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294799" cy="282962"/>
            </a:xfrm>
            <a:custGeom>
              <a:avLst/>
              <a:gdLst/>
              <a:ahLst/>
              <a:cxnLst/>
              <a:rect l="l" t="t" r="r" b="b"/>
              <a:pathLst>
                <a:path w="1294799" h="282962">
                  <a:moveTo>
                    <a:pt x="72795" y="0"/>
                  </a:moveTo>
                  <a:lnTo>
                    <a:pt x="1222004" y="0"/>
                  </a:lnTo>
                  <a:cubicBezTo>
                    <a:pt x="1241311" y="0"/>
                    <a:pt x="1259826" y="7669"/>
                    <a:pt x="1273478" y="21321"/>
                  </a:cubicBezTo>
                  <a:cubicBezTo>
                    <a:pt x="1287129" y="34973"/>
                    <a:pt x="1294799" y="53488"/>
                    <a:pt x="1294799" y="72795"/>
                  </a:cubicBezTo>
                  <a:lnTo>
                    <a:pt x="1294799" y="210167"/>
                  </a:lnTo>
                  <a:cubicBezTo>
                    <a:pt x="1294799" y="229474"/>
                    <a:pt x="1287129" y="247989"/>
                    <a:pt x="1273478" y="261641"/>
                  </a:cubicBezTo>
                  <a:cubicBezTo>
                    <a:pt x="1259826" y="275293"/>
                    <a:pt x="1241311" y="282962"/>
                    <a:pt x="1222004" y="282962"/>
                  </a:cubicBezTo>
                  <a:lnTo>
                    <a:pt x="72795" y="282962"/>
                  </a:lnTo>
                  <a:cubicBezTo>
                    <a:pt x="53488" y="282962"/>
                    <a:pt x="34973" y="275293"/>
                    <a:pt x="21321" y="261641"/>
                  </a:cubicBezTo>
                  <a:cubicBezTo>
                    <a:pt x="7669" y="247989"/>
                    <a:pt x="0" y="229474"/>
                    <a:pt x="0" y="210167"/>
                  </a:cubicBezTo>
                  <a:lnTo>
                    <a:pt x="0" y="72795"/>
                  </a:lnTo>
                  <a:cubicBezTo>
                    <a:pt x="0" y="53488"/>
                    <a:pt x="7669" y="34973"/>
                    <a:pt x="21321" y="21321"/>
                  </a:cubicBezTo>
                  <a:cubicBezTo>
                    <a:pt x="34973" y="7669"/>
                    <a:pt x="53488" y="0"/>
                    <a:pt x="72795" y="0"/>
                  </a:cubicBezTo>
                  <a:close/>
                </a:path>
              </a:pathLst>
            </a:custGeom>
            <a:solidFill>
              <a:srgbClr val="F7F7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294799" cy="321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699185" y="5508784"/>
            <a:ext cx="2677052" cy="451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sz="2516">
                <a:solidFill>
                  <a:srgbClr val="990000"/>
                </a:solidFill>
                <a:latin typeface="Poppins Bold"/>
              </a:rPr>
              <a:t>Limitation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18365" y="6515100"/>
            <a:ext cx="3455722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 dirty="0" smtClean="0">
                <a:solidFill>
                  <a:srgbClr val="FFFFFF"/>
                </a:solidFill>
                <a:latin typeface="Poppins"/>
              </a:rPr>
              <a:t>Remote location of the Devices, limits the connection capabilities.</a:t>
            </a:r>
            <a:endParaRPr lang="en-US" sz="2230" dirty="0">
              <a:solidFill>
                <a:srgbClr val="FFFFFF"/>
              </a:solidFill>
              <a:latin typeface="Poppins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5926852" y="5772784"/>
            <a:ext cx="4475222" cy="2872448"/>
            <a:chOff x="0" y="0"/>
            <a:chExt cx="1651026" cy="105972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51026" cy="1059721"/>
            </a:xfrm>
            <a:custGeom>
              <a:avLst/>
              <a:gdLst/>
              <a:ahLst/>
              <a:cxnLst/>
              <a:rect l="l" t="t" r="r" b="b"/>
              <a:pathLst>
                <a:path w="1651026" h="1059721">
                  <a:moveTo>
                    <a:pt x="57088" y="0"/>
                  </a:moveTo>
                  <a:lnTo>
                    <a:pt x="1593938" y="0"/>
                  </a:lnTo>
                  <a:cubicBezTo>
                    <a:pt x="1609079" y="0"/>
                    <a:pt x="1623599" y="6015"/>
                    <a:pt x="1634305" y="16721"/>
                  </a:cubicBezTo>
                  <a:cubicBezTo>
                    <a:pt x="1645012" y="27427"/>
                    <a:pt x="1651026" y="41948"/>
                    <a:pt x="1651026" y="57088"/>
                  </a:cubicBezTo>
                  <a:lnTo>
                    <a:pt x="1651026" y="1002633"/>
                  </a:lnTo>
                  <a:cubicBezTo>
                    <a:pt x="1651026" y="1034161"/>
                    <a:pt x="1625467" y="1059721"/>
                    <a:pt x="1593938" y="1059721"/>
                  </a:cubicBezTo>
                  <a:lnTo>
                    <a:pt x="57088" y="1059721"/>
                  </a:lnTo>
                  <a:cubicBezTo>
                    <a:pt x="25559" y="1059721"/>
                    <a:pt x="0" y="1034161"/>
                    <a:pt x="0" y="1002633"/>
                  </a:cubicBezTo>
                  <a:lnTo>
                    <a:pt x="0" y="57088"/>
                  </a:lnTo>
                  <a:cubicBezTo>
                    <a:pt x="0" y="25559"/>
                    <a:pt x="25559" y="0"/>
                    <a:pt x="57088" y="0"/>
                  </a:cubicBezTo>
                  <a:close/>
                </a:path>
              </a:pathLst>
            </a:custGeom>
            <a:solidFill>
              <a:srgbClr val="990000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1651026" cy="10978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409641" y="5389290"/>
            <a:ext cx="3509643" cy="766989"/>
            <a:chOff x="0" y="0"/>
            <a:chExt cx="1294799" cy="28296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294799" cy="282962"/>
            </a:xfrm>
            <a:custGeom>
              <a:avLst/>
              <a:gdLst/>
              <a:ahLst/>
              <a:cxnLst/>
              <a:rect l="l" t="t" r="r" b="b"/>
              <a:pathLst>
                <a:path w="1294799" h="282962">
                  <a:moveTo>
                    <a:pt x="72795" y="0"/>
                  </a:moveTo>
                  <a:lnTo>
                    <a:pt x="1222004" y="0"/>
                  </a:lnTo>
                  <a:cubicBezTo>
                    <a:pt x="1241311" y="0"/>
                    <a:pt x="1259826" y="7669"/>
                    <a:pt x="1273478" y="21321"/>
                  </a:cubicBezTo>
                  <a:cubicBezTo>
                    <a:pt x="1287129" y="34973"/>
                    <a:pt x="1294799" y="53488"/>
                    <a:pt x="1294799" y="72795"/>
                  </a:cubicBezTo>
                  <a:lnTo>
                    <a:pt x="1294799" y="210167"/>
                  </a:lnTo>
                  <a:cubicBezTo>
                    <a:pt x="1294799" y="229474"/>
                    <a:pt x="1287129" y="247989"/>
                    <a:pt x="1273478" y="261641"/>
                  </a:cubicBezTo>
                  <a:cubicBezTo>
                    <a:pt x="1259826" y="275293"/>
                    <a:pt x="1241311" y="282962"/>
                    <a:pt x="1222004" y="282962"/>
                  </a:cubicBezTo>
                  <a:lnTo>
                    <a:pt x="72795" y="282962"/>
                  </a:lnTo>
                  <a:cubicBezTo>
                    <a:pt x="53488" y="282962"/>
                    <a:pt x="34973" y="275293"/>
                    <a:pt x="21321" y="261641"/>
                  </a:cubicBezTo>
                  <a:cubicBezTo>
                    <a:pt x="7669" y="247989"/>
                    <a:pt x="0" y="229474"/>
                    <a:pt x="0" y="210167"/>
                  </a:cubicBezTo>
                  <a:lnTo>
                    <a:pt x="0" y="72795"/>
                  </a:lnTo>
                  <a:cubicBezTo>
                    <a:pt x="0" y="53488"/>
                    <a:pt x="7669" y="34973"/>
                    <a:pt x="21321" y="21321"/>
                  </a:cubicBezTo>
                  <a:cubicBezTo>
                    <a:pt x="34973" y="7669"/>
                    <a:pt x="53488" y="0"/>
                    <a:pt x="72795" y="0"/>
                  </a:cubicBezTo>
                  <a:close/>
                </a:path>
              </a:pathLst>
            </a:custGeom>
            <a:solidFill>
              <a:srgbClr val="F7F7F7"/>
            </a:solidFill>
            <a:ln w="476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1294799" cy="3210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6825937" y="5508784"/>
            <a:ext cx="2677052" cy="451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2"/>
              </a:lnSpc>
            </a:pPr>
            <a:r>
              <a:rPr lang="en-US" sz="2516">
                <a:solidFill>
                  <a:srgbClr val="990000"/>
                </a:solidFill>
                <a:latin typeface="Poppins Bold"/>
              </a:rPr>
              <a:t>Limitation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479144" y="6579238"/>
            <a:ext cx="3370637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23"/>
              </a:lnSpc>
            </a:pPr>
            <a:r>
              <a:rPr lang="en-US" sz="2230" dirty="0" smtClean="0">
                <a:solidFill>
                  <a:srgbClr val="FFFFFF"/>
                </a:solidFill>
                <a:latin typeface="Poppins"/>
              </a:rPr>
              <a:t>The device is limited to only four core water quality sensors.</a:t>
            </a:r>
            <a:endParaRPr lang="en-US" sz="2230" dirty="0">
              <a:solidFill>
                <a:srgbClr val="FFFFFF"/>
              </a:solidFill>
              <a:latin typeface="Poppins"/>
            </a:endParaRPr>
          </a:p>
        </p:txBody>
      </p:sp>
      <p:sp>
        <p:nvSpPr>
          <p:cNvPr id="40" name="Freeform 40"/>
          <p:cNvSpPr/>
          <p:nvPr/>
        </p:nvSpPr>
        <p:spPr>
          <a:xfrm rot="2472039">
            <a:off x="14046561" y="-4774620"/>
            <a:ext cx="9468289" cy="7479948"/>
          </a:xfrm>
          <a:custGeom>
            <a:avLst/>
            <a:gdLst/>
            <a:ahLst/>
            <a:cxnLst/>
            <a:rect l="l" t="t" r="r" b="b"/>
            <a:pathLst>
              <a:path w="9468289" h="7479948">
                <a:moveTo>
                  <a:pt x="0" y="0"/>
                </a:moveTo>
                <a:lnTo>
                  <a:pt x="9468289" y="0"/>
                </a:lnTo>
                <a:lnTo>
                  <a:pt x="9468289" y="7479948"/>
                </a:lnTo>
                <a:lnTo>
                  <a:pt x="0" y="74799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47000"/>
              <a:extLs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1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5493545" y="1629519"/>
            <a:ext cx="12136071" cy="700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Using an integrated features of Cloud, Web-system and IoT devices requires a lot of major technical concepts and methodologies: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Hardware Devices</a:t>
            </a:r>
          </a:p>
          <a:p>
            <a:pPr marL="914400" lvl="1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F7F7F7"/>
                </a:solidFill>
                <a:latin typeface="Poppins"/>
              </a:rPr>
              <a:t>Arduino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UNO</a:t>
            </a:r>
          </a:p>
          <a:p>
            <a:pPr marL="914400" lvl="1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 err="1" smtClean="0">
                <a:solidFill>
                  <a:srgbClr val="F7F7F7"/>
                </a:solidFill>
                <a:latin typeface="Poppins"/>
              </a:rPr>
              <a:t>LoRaWAN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 &amp; Antenna</a:t>
            </a:r>
            <a:endParaRPr lang="en-US" sz="3000" dirty="0">
              <a:solidFill>
                <a:srgbClr val="F7F7F7"/>
              </a:solidFill>
              <a:latin typeface="Poppins"/>
            </a:endParaRPr>
          </a:p>
          <a:p>
            <a:pPr marL="914400" lvl="1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Water Quality Sensors: pH, Dissolved Oxygen, Nitrate &amp; Temperature</a:t>
            </a:r>
          </a:p>
          <a:p>
            <a:pPr marL="914400" lvl="1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Buoy Prototype </a:t>
            </a:r>
          </a:p>
          <a:p>
            <a:pPr marL="457200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Software Requirements</a:t>
            </a:r>
          </a:p>
          <a:p>
            <a:pPr marL="914400" lvl="1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Web-system: HTML, CSS JavaScript MySQL and PHP</a:t>
            </a:r>
          </a:p>
          <a:p>
            <a:pPr marL="914400" lvl="1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Arduino Programming: C++</a:t>
            </a:r>
          </a:p>
          <a:p>
            <a:pPr marL="914400" lvl="1" indent="-457200" algn="just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Azure Cloud Services</a:t>
            </a: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7132" y="28647"/>
            <a:ext cx="12069509" cy="1499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Technical Background</a:t>
            </a:r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990104" y="1399133"/>
            <a:ext cx="12136071" cy="3770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Cloud Services </a:t>
            </a:r>
            <a:r>
              <a:rPr lang="en-US" sz="3200" b="1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- 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Cloud computing is a new concept that aims to manage, utilize, and harness various hardware, software, </a:t>
            </a:r>
            <a:r>
              <a:rPr lang="en-US" sz="32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and 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firmware resources through </a:t>
            </a:r>
            <a:r>
              <a:rPr lang="en-US" sz="32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 network connectivity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. The concept offers two major advantages: users can choose </a:t>
            </a:r>
            <a:r>
              <a:rPr lang="en-US" sz="32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 from 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 wide range of resources, including </a:t>
            </a:r>
            <a:r>
              <a:rPr lang="en-US" sz="32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hardware, operating 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systems, software, firmware, </a:t>
            </a:r>
            <a:r>
              <a:rPr lang="en-US" sz="32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middleware, platforms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and more. </a:t>
            </a:r>
            <a:r>
              <a:rPr lang="en-US" sz="32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(</a:t>
            </a:r>
            <a:r>
              <a:rPr lang="en-US" sz="3200" dirty="0" err="1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Barua</a:t>
            </a:r>
            <a:r>
              <a:rPr lang="en-US" sz="32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., 2021). </a:t>
            </a:r>
            <a:endParaRPr lang="en-US" sz="3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615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Related Literature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956822" y="5805832"/>
            <a:ext cx="12136071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smtClean="0">
                <a:solidFill>
                  <a:srgbClr val="F7F7F7"/>
                </a:solidFill>
                <a:latin typeface="Poppins"/>
              </a:rPr>
              <a:t>Machine Learning -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The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integration of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IoT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 and AI in aquaculture has the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potential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to improve usual productiveness, decrease cost-intensive amounts of labor,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and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enhance efficiency. Deep learning (DL) improves records preprocessing and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statistical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tools for smart fish farming. By getting complex facts in past data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analysis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, deep learning improves data pretreatment without human parameter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adjustment (Chiu et al., 2020).</a:t>
            </a:r>
            <a:endParaRPr lang="en-US" sz="3000" dirty="0">
              <a:solidFill>
                <a:srgbClr val="F7F7F7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86162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68685" y="0"/>
            <a:ext cx="9931631" cy="10287000"/>
          </a:xfrm>
          <a:custGeom>
            <a:avLst/>
            <a:gdLst/>
            <a:ahLst/>
            <a:cxnLst/>
            <a:rect l="l" t="t" r="r" b="b"/>
            <a:pathLst>
              <a:path w="9931631" h="10287000">
                <a:moveTo>
                  <a:pt x="0" y="0"/>
                </a:moveTo>
                <a:lnTo>
                  <a:pt x="9931631" y="0"/>
                </a:lnTo>
                <a:lnTo>
                  <a:pt x="993163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248881" y="4224668"/>
            <a:ext cx="4235973" cy="3118735"/>
          </a:xfrm>
          <a:custGeom>
            <a:avLst/>
            <a:gdLst/>
            <a:ahLst/>
            <a:cxnLst/>
            <a:rect l="l" t="t" r="r" b="b"/>
            <a:pathLst>
              <a:path w="4235973" h="3118735">
                <a:moveTo>
                  <a:pt x="0" y="0"/>
                </a:moveTo>
                <a:lnTo>
                  <a:pt x="4235973" y="0"/>
                </a:lnTo>
                <a:lnTo>
                  <a:pt x="4235973" y="3118735"/>
                </a:lnTo>
                <a:lnTo>
                  <a:pt x="0" y="31187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678323" y="0"/>
            <a:ext cx="13766517" cy="10587417"/>
            <a:chOff x="0" y="0"/>
            <a:chExt cx="3625749" cy="278845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625749" cy="2788456"/>
            </a:xfrm>
            <a:custGeom>
              <a:avLst/>
              <a:gdLst/>
              <a:ahLst/>
              <a:cxnLst/>
              <a:rect l="l" t="t" r="r" b="b"/>
              <a:pathLst>
                <a:path w="3625749" h="2788456">
                  <a:moveTo>
                    <a:pt x="0" y="0"/>
                  </a:moveTo>
                  <a:lnTo>
                    <a:pt x="3625749" y="0"/>
                  </a:lnTo>
                  <a:lnTo>
                    <a:pt x="3625749" y="2788456"/>
                  </a:lnTo>
                  <a:lnTo>
                    <a:pt x="0" y="2788456"/>
                  </a:lnTo>
                  <a:close/>
                </a:path>
              </a:pathLst>
            </a:custGeom>
            <a:solidFill>
              <a:srgbClr val="990000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625749" cy="28265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10247263">
            <a:off x="15564889" y="4216049"/>
            <a:ext cx="5676149" cy="6254709"/>
          </a:xfrm>
          <a:custGeom>
            <a:avLst/>
            <a:gdLst/>
            <a:ahLst/>
            <a:cxnLst/>
            <a:rect l="l" t="t" r="r" b="b"/>
            <a:pathLst>
              <a:path w="5676149" h="6254709">
                <a:moveTo>
                  <a:pt x="0" y="0"/>
                </a:moveTo>
                <a:lnTo>
                  <a:pt x="5676149" y="0"/>
                </a:lnTo>
                <a:lnTo>
                  <a:pt x="5676149" y="6254709"/>
                </a:lnTo>
                <a:lnTo>
                  <a:pt x="0" y="625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 rot="-5400000" flipH="1">
            <a:off x="9869245" y="6154019"/>
            <a:ext cx="10463166" cy="11195995"/>
          </a:xfrm>
          <a:custGeom>
            <a:avLst/>
            <a:gdLst/>
            <a:ahLst/>
            <a:cxnLst/>
            <a:rect l="l" t="t" r="r" b="b"/>
            <a:pathLst>
              <a:path w="10463166" h="11195995">
                <a:moveTo>
                  <a:pt x="10463166" y="0"/>
                </a:moveTo>
                <a:lnTo>
                  <a:pt x="0" y="0"/>
                </a:lnTo>
                <a:lnTo>
                  <a:pt x="0" y="11195995"/>
                </a:lnTo>
                <a:lnTo>
                  <a:pt x="10463166" y="11195995"/>
                </a:lnTo>
                <a:lnTo>
                  <a:pt x="10463166" y="0"/>
                </a:lnTo>
                <a:close/>
              </a:path>
            </a:pathLst>
          </a:custGeom>
          <a:blipFill>
            <a:blip r:embed="rId8">
              <a:alphaModFix amt="8999"/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990104" y="1399133"/>
            <a:ext cx="12136071" cy="3750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200" b="1" dirty="0" err="1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IoT</a:t>
            </a:r>
            <a:r>
              <a:rPr lang="en-US" sz="3200" b="1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 Devices - </a:t>
            </a:r>
            <a:r>
              <a:rPr lang="en-US" sz="32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Additionally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IoT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-based solutions lessens the expenses in both time and money for addressing water crisis, more importantly fish kills where the clean water is limited. Thus, through the development of affordable </a:t>
            </a:r>
            <a:r>
              <a:rPr lang="en-US" sz="32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IoT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 prototypes, cities and businesses can mitigate the adverse effects to water pollution and ensure a healthier future for all (</a:t>
            </a:r>
            <a:r>
              <a:rPr lang="en-US" sz="3200" dirty="0" err="1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Munir</a:t>
            </a:r>
            <a:r>
              <a:rPr lang="en-US" sz="3200" dirty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 et al., 2018). </a:t>
            </a:r>
            <a:endParaRPr lang="en-US" sz="3000" dirty="0">
              <a:solidFill>
                <a:schemeClr val="bg1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-1952965" y="-1781514"/>
            <a:ext cx="6631288" cy="5238717"/>
          </a:xfrm>
          <a:custGeom>
            <a:avLst/>
            <a:gdLst/>
            <a:ahLst/>
            <a:cxnLst/>
            <a:rect l="l" t="t" r="r" b="b"/>
            <a:pathLst>
              <a:path w="6631288" h="5238717">
                <a:moveTo>
                  <a:pt x="0" y="0"/>
                </a:moveTo>
                <a:lnTo>
                  <a:pt x="6631288" y="0"/>
                </a:lnTo>
                <a:lnTo>
                  <a:pt x="6631288" y="5238717"/>
                </a:lnTo>
                <a:lnTo>
                  <a:pt x="0" y="5238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990104" y="-9844"/>
            <a:ext cx="12069509" cy="153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599"/>
              </a:lnSpc>
            </a:pPr>
            <a:r>
              <a:rPr lang="en-US" sz="8000" dirty="0">
                <a:solidFill>
                  <a:srgbClr val="F7F7F7"/>
                </a:solidFill>
                <a:latin typeface="Poppins Bold" panose="020B0604020202020204" charset="0"/>
                <a:cs typeface="Poppins Bold" panose="020B0604020202020204" charset="0"/>
              </a:rPr>
              <a:t>Related Literature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100828" y="-829534"/>
            <a:ext cx="2322838" cy="2314392"/>
          </a:xfrm>
          <a:custGeom>
            <a:avLst/>
            <a:gdLst/>
            <a:ahLst/>
            <a:cxnLst/>
            <a:rect l="l" t="t" r="r" b="b"/>
            <a:pathLst>
              <a:path w="2322838" h="2314392">
                <a:moveTo>
                  <a:pt x="0" y="0"/>
                </a:moveTo>
                <a:lnTo>
                  <a:pt x="2322838" y="0"/>
                </a:lnTo>
                <a:lnTo>
                  <a:pt x="2322838" y="2314392"/>
                </a:lnTo>
                <a:lnTo>
                  <a:pt x="0" y="23143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3" name="Freeform 13"/>
          <p:cNvSpPr/>
          <p:nvPr/>
        </p:nvSpPr>
        <p:spPr>
          <a:xfrm>
            <a:off x="6267852" y="9720264"/>
            <a:ext cx="1740635" cy="1734306"/>
          </a:xfrm>
          <a:custGeom>
            <a:avLst/>
            <a:gdLst/>
            <a:ahLst/>
            <a:cxnLst/>
            <a:rect l="l" t="t" r="r" b="b"/>
            <a:pathLst>
              <a:path w="1740635" h="1734306">
                <a:moveTo>
                  <a:pt x="0" y="0"/>
                </a:moveTo>
                <a:lnTo>
                  <a:pt x="1740635" y="0"/>
                </a:lnTo>
                <a:lnTo>
                  <a:pt x="1740635" y="1734306"/>
                </a:lnTo>
                <a:lnTo>
                  <a:pt x="0" y="17343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4956822" y="5676900"/>
            <a:ext cx="12136071" cy="4308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b="1" dirty="0" err="1" smtClean="0">
                <a:solidFill>
                  <a:srgbClr val="F7F7F7"/>
                </a:solidFill>
                <a:latin typeface="Poppins"/>
              </a:rPr>
              <a:t>Taal</a:t>
            </a:r>
            <a:r>
              <a:rPr lang="en-US" sz="3000" b="1" dirty="0" smtClean="0">
                <a:solidFill>
                  <a:srgbClr val="F7F7F7"/>
                </a:solidFill>
                <a:latin typeface="Poppins"/>
              </a:rPr>
              <a:t> Lake Quality -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One of the leading cause of pollution is the uncontrolled processes of businesses in </a:t>
            </a:r>
            <a:r>
              <a:rPr lang="en-US" sz="3000" dirty="0" err="1">
                <a:solidFill>
                  <a:srgbClr val="F7F7F7"/>
                </a:solidFill>
                <a:latin typeface="Poppins"/>
              </a:rPr>
              <a:t>Taal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 Lake,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the overstocking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of fish and the waste of uneaten fees led to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a domino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effect -  a phenomenon known as eutrophication.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This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scenario is not all about ecological devastation but also </a:t>
            </a:r>
          </a:p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7F7F7"/>
                </a:solidFill>
                <a:latin typeface="Poppins"/>
              </a:rPr>
              <a:t>represents the big economic blow to the local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fishing communities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from small to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large 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businesses who depend on the lake for their everyday livelihood (Mendoza et </a:t>
            </a:r>
            <a:r>
              <a:rPr lang="en-US" sz="3000" dirty="0" smtClean="0">
                <a:solidFill>
                  <a:srgbClr val="F7F7F7"/>
                </a:solidFill>
                <a:latin typeface="Poppins"/>
              </a:rPr>
              <a:t>al</a:t>
            </a:r>
            <a:r>
              <a:rPr lang="en-US" sz="3000" dirty="0">
                <a:solidFill>
                  <a:srgbClr val="F7F7F7"/>
                </a:solidFill>
                <a:latin typeface="Poppins"/>
              </a:rPr>
              <a:t>., 2019).</a:t>
            </a:r>
            <a:endParaRPr lang="en-US" sz="3000" dirty="0">
              <a:solidFill>
                <a:srgbClr val="F7F7F7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76090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1193</Words>
  <Application>Microsoft Office PowerPoint</Application>
  <PresentationFormat>Custom</PresentationFormat>
  <Paragraphs>86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Calibri</vt:lpstr>
      <vt:lpstr>Poppins</vt:lpstr>
      <vt:lpstr>Poppins Bold</vt:lpstr>
      <vt:lpstr>Arial</vt:lpstr>
      <vt:lpstr>ＭＳ Ｐゴシック</vt:lpstr>
      <vt:lpstr>Poppins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White Modern Illustrative Business Company Profile Presentation</dc:title>
  <cp:lastModifiedBy>User</cp:lastModifiedBy>
  <cp:revision>17</cp:revision>
  <dcterms:created xsi:type="dcterms:W3CDTF">2006-08-16T00:00:00Z</dcterms:created>
  <dcterms:modified xsi:type="dcterms:W3CDTF">2024-04-28T05:52:51Z</dcterms:modified>
  <dc:identifier>DAGCjW8cVpM</dc:identifier>
</cp:coreProperties>
</file>